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61" r:id="rId3"/>
    <p:sldId id="260" r:id="rId4"/>
    <p:sldId id="259" r:id="rId5"/>
    <p:sldId id="258" r:id="rId6"/>
    <p:sldId id="262" r:id="rId7"/>
    <p:sldId id="263" r:id="rId8"/>
    <p:sldId id="264" r:id="rId9"/>
    <p:sldId id="266" r:id="rId10"/>
    <p:sldId id="267" r:id="rId11"/>
    <p:sldId id="265" r:id="rId12"/>
  </p:sldIdLst>
  <p:sldSz cx="18288000" cy="10287000"/>
  <p:notesSz cx="6858000" cy="9144000"/>
  <p:embeddedFontLst>
    <p:embeddedFont>
      <p:font typeface="Algerian" panose="04020705040A02060702" pitchFamily="82" charset="0"/>
      <p:regular r:id="rId14"/>
    </p:embeddedFont>
    <p:embeddedFont>
      <p:font typeface="Bahnschrift Light" panose="020B0502040204020203" pitchFamily="34" charset="0"/>
      <p:regular r:id="rId15"/>
    </p:embeddedFont>
    <p:embeddedFont>
      <p:font typeface="Computer Says No" panose="020B0604020202020204" charset="0"/>
      <p:regular r:id="rId16"/>
    </p:embeddedFont>
    <p:embeddedFont>
      <p:font typeface="Copperplate Gothic Light" panose="020E0507020206020404" pitchFamily="3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729E78-04C9-40BC-BA3D-F1FDFA994A8E}" v="37" dt="2024-03-06T07:29:03.8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0" d="100"/>
          <a:sy n="50" d="100"/>
        </p:scale>
        <p:origin x="840" y="10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yas Jain" userId="3c6830ad2f21e204" providerId="LiveId" clId="{DC729E78-04C9-40BC-BA3D-F1FDFA994A8E}"/>
    <pc:docChg chg="undo redo custSel addSld delSld modSld sldOrd">
      <pc:chgData name="Prayas Jain" userId="3c6830ad2f21e204" providerId="LiveId" clId="{DC729E78-04C9-40BC-BA3D-F1FDFA994A8E}" dt="2024-03-06T07:32:11.457" v="1679" actId="1076"/>
      <pc:docMkLst>
        <pc:docMk/>
      </pc:docMkLst>
      <pc:sldChg chg="addSp modSp mod">
        <pc:chgData name="Prayas Jain" userId="3c6830ad2f21e204" providerId="LiveId" clId="{DC729E78-04C9-40BC-BA3D-F1FDFA994A8E}" dt="2024-03-06T06:23:03.244" v="82" actId="29295"/>
        <pc:sldMkLst>
          <pc:docMk/>
          <pc:sldMk cId="0" sldId="256"/>
        </pc:sldMkLst>
        <pc:spChg chg="mod">
          <ac:chgData name="Prayas Jain" userId="3c6830ad2f21e204" providerId="LiveId" clId="{DC729E78-04C9-40BC-BA3D-F1FDFA994A8E}" dt="2024-03-06T06:22:37.533" v="75" actId="29295"/>
          <ac:spMkLst>
            <pc:docMk/>
            <pc:sldMk cId="0" sldId="256"/>
            <ac:spMk id="11" creationId="{00000000-0000-0000-0000-000000000000}"/>
          </ac:spMkLst>
        </pc:spChg>
        <pc:spChg chg="mod">
          <ac:chgData name="Prayas Jain" userId="3c6830ad2f21e204" providerId="LiveId" clId="{DC729E78-04C9-40BC-BA3D-F1FDFA994A8E}" dt="2024-03-06T06:22:26.950" v="74" actId="1035"/>
          <ac:spMkLst>
            <pc:docMk/>
            <pc:sldMk cId="0" sldId="256"/>
            <ac:spMk id="12" creationId="{94445B5B-BCB7-A3F3-5E8C-A2248391ABE6}"/>
          </ac:spMkLst>
        </pc:spChg>
        <pc:picChg chg="add mod">
          <ac:chgData name="Prayas Jain" userId="3c6830ad2f21e204" providerId="LiveId" clId="{DC729E78-04C9-40BC-BA3D-F1FDFA994A8E}" dt="2024-03-06T06:23:03.244" v="82" actId="29295"/>
          <ac:picMkLst>
            <pc:docMk/>
            <pc:sldMk cId="0" sldId="256"/>
            <ac:picMk id="9" creationId="{83F8E613-B216-1393-9E5B-3EC5FC6362E6}"/>
          </ac:picMkLst>
        </pc:picChg>
      </pc:sldChg>
      <pc:sldChg chg="modSp mod">
        <pc:chgData name="Prayas Jain" userId="3c6830ad2f21e204" providerId="LiveId" clId="{DC729E78-04C9-40BC-BA3D-F1FDFA994A8E}" dt="2024-03-06T07:15:50.089" v="822" actId="20577"/>
        <pc:sldMkLst>
          <pc:docMk/>
          <pc:sldMk cId="3433174190" sldId="258"/>
        </pc:sldMkLst>
        <pc:spChg chg="mod">
          <ac:chgData name="Prayas Jain" userId="3c6830ad2f21e204" providerId="LiveId" clId="{DC729E78-04C9-40BC-BA3D-F1FDFA994A8E}" dt="2024-03-06T07:15:50.089" v="822" actId="20577"/>
          <ac:spMkLst>
            <pc:docMk/>
            <pc:sldMk cId="3433174190" sldId="258"/>
            <ac:spMk id="12" creationId="{9B6DD1F3-21F3-C8A3-2A8D-BDF2B963CEDD}"/>
          </ac:spMkLst>
        </pc:spChg>
      </pc:sldChg>
      <pc:sldChg chg="modSp mod">
        <pc:chgData name="Prayas Jain" userId="3c6830ad2f21e204" providerId="LiveId" clId="{DC729E78-04C9-40BC-BA3D-F1FDFA994A8E}" dt="2024-03-06T04:54:44.380" v="49" actId="1035"/>
        <pc:sldMkLst>
          <pc:docMk/>
          <pc:sldMk cId="712341643" sldId="260"/>
        </pc:sldMkLst>
        <pc:spChg chg="mod">
          <ac:chgData name="Prayas Jain" userId="3c6830ad2f21e204" providerId="LiveId" clId="{DC729E78-04C9-40BC-BA3D-F1FDFA994A8E}" dt="2024-03-06T04:54:38.726" v="33" actId="1035"/>
          <ac:spMkLst>
            <pc:docMk/>
            <pc:sldMk cId="712341643" sldId="260"/>
            <ac:spMk id="2" creationId="{47333AED-6101-3E87-C626-18DFA222FA38}"/>
          </ac:spMkLst>
        </pc:spChg>
        <pc:spChg chg="mod">
          <ac:chgData name="Prayas Jain" userId="3c6830ad2f21e204" providerId="LiveId" clId="{DC729E78-04C9-40BC-BA3D-F1FDFA994A8E}" dt="2024-03-06T04:54:25.395" v="19" actId="1036"/>
          <ac:spMkLst>
            <pc:docMk/>
            <pc:sldMk cId="712341643" sldId="260"/>
            <ac:spMk id="7" creationId="{1C3C8055-ABBF-4CDA-6C81-89C2F6D72F87}"/>
          </ac:spMkLst>
        </pc:spChg>
        <pc:spChg chg="mod">
          <ac:chgData name="Prayas Jain" userId="3c6830ad2f21e204" providerId="LiveId" clId="{DC729E78-04C9-40BC-BA3D-F1FDFA994A8E}" dt="2024-03-06T04:54:30.768" v="31" actId="1035"/>
          <ac:spMkLst>
            <pc:docMk/>
            <pc:sldMk cId="712341643" sldId="260"/>
            <ac:spMk id="14" creationId="{EF816702-5ADF-319A-6B76-C17E79A831CF}"/>
          </ac:spMkLst>
        </pc:spChg>
        <pc:spChg chg="mod">
          <ac:chgData name="Prayas Jain" userId="3c6830ad2f21e204" providerId="LiveId" clId="{DC729E78-04C9-40BC-BA3D-F1FDFA994A8E}" dt="2024-03-06T04:54:44.380" v="49" actId="1035"/>
          <ac:spMkLst>
            <pc:docMk/>
            <pc:sldMk cId="712341643" sldId="260"/>
            <ac:spMk id="15" creationId="{5C238BFC-6429-739B-0A80-DD3FD4498A7C}"/>
          </ac:spMkLst>
        </pc:spChg>
      </pc:sldChg>
      <pc:sldChg chg="addSp delSp modSp mod">
        <pc:chgData name="Prayas Jain" userId="3c6830ad2f21e204" providerId="LiveId" clId="{DC729E78-04C9-40BC-BA3D-F1FDFA994A8E}" dt="2024-03-06T07:32:11.457" v="1679" actId="1076"/>
        <pc:sldMkLst>
          <pc:docMk/>
          <pc:sldMk cId="2112817477" sldId="265"/>
        </pc:sldMkLst>
        <pc:spChg chg="mod">
          <ac:chgData name="Prayas Jain" userId="3c6830ad2f21e204" providerId="LiveId" clId="{DC729E78-04C9-40BC-BA3D-F1FDFA994A8E}" dt="2024-03-06T07:17:56.760" v="825" actId="1076"/>
          <ac:spMkLst>
            <pc:docMk/>
            <pc:sldMk cId="2112817477" sldId="265"/>
            <ac:spMk id="2" creationId="{54D42C99-9C66-2AB6-16BB-118CDB43DFCB}"/>
          </ac:spMkLst>
        </pc:spChg>
        <pc:spChg chg="mod">
          <ac:chgData name="Prayas Jain" userId="3c6830ad2f21e204" providerId="LiveId" clId="{DC729E78-04C9-40BC-BA3D-F1FDFA994A8E}" dt="2024-03-06T07:17:56.760" v="825" actId="1076"/>
          <ac:spMkLst>
            <pc:docMk/>
            <pc:sldMk cId="2112817477" sldId="265"/>
            <ac:spMk id="3" creationId="{18417701-5CA3-6370-1A9E-FF05D2D60CBB}"/>
          </ac:spMkLst>
        </pc:spChg>
        <pc:spChg chg="mod">
          <ac:chgData name="Prayas Jain" userId="3c6830ad2f21e204" providerId="LiveId" clId="{DC729E78-04C9-40BC-BA3D-F1FDFA994A8E}" dt="2024-03-06T07:17:56.760" v="825" actId="1076"/>
          <ac:spMkLst>
            <pc:docMk/>
            <pc:sldMk cId="2112817477" sldId="265"/>
            <ac:spMk id="4" creationId="{1AB02AFB-4096-2B53-37F7-D25A34A17A5C}"/>
          </ac:spMkLst>
        </pc:spChg>
        <pc:spChg chg="mod">
          <ac:chgData name="Prayas Jain" userId="3c6830ad2f21e204" providerId="LiveId" clId="{DC729E78-04C9-40BC-BA3D-F1FDFA994A8E}" dt="2024-03-06T07:17:56.760" v="825" actId="1076"/>
          <ac:spMkLst>
            <pc:docMk/>
            <pc:sldMk cId="2112817477" sldId="265"/>
            <ac:spMk id="5" creationId="{0D983DF2-BD02-D0B8-D526-CF0213A630F6}"/>
          </ac:spMkLst>
        </pc:spChg>
        <pc:spChg chg="del mod">
          <ac:chgData name="Prayas Jain" userId="3c6830ad2f21e204" providerId="LiveId" clId="{DC729E78-04C9-40BC-BA3D-F1FDFA994A8E}" dt="2024-03-06T07:20:01.996" v="877" actId="478"/>
          <ac:spMkLst>
            <pc:docMk/>
            <pc:sldMk cId="2112817477" sldId="265"/>
            <ac:spMk id="7" creationId="{383C4A8A-884D-FA61-89FD-D522388A9E41}"/>
          </ac:spMkLst>
        </pc:spChg>
        <pc:spChg chg="mod">
          <ac:chgData name="Prayas Jain" userId="3c6830ad2f21e204" providerId="LiveId" clId="{DC729E78-04C9-40BC-BA3D-F1FDFA994A8E}" dt="2024-03-06T07:17:56.760" v="825" actId="1076"/>
          <ac:spMkLst>
            <pc:docMk/>
            <pc:sldMk cId="2112817477" sldId="265"/>
            <ac:spMk id="8" creationId="{594C281E-1D5C-20B0-88A2-398E9B28481D}"/>
          </ac:spMkLst>
        </pc:spChg>
        <pc:spChg chg="add del mod">
          <ac:chgData name="Prayas Jain" userId="3c6830ad2f21e204" providerId="LiveId" clId="{DC729E78-04C9-40BC-BA3D-F1FDFA994A8E}" dt="2024-03-06T06:25:47.812" v="88"/>
          <ac:spMkLst>
            <pc:docMk/>
            <pc:sldMk cId="2112817477" sldId="265"/>
            <ac:spMk id="10" creationId="{C7E3C532-9684-927D-2B82-27D9F285C076}"/>
          </ac:spMkLst>
        </pc:spChg>
        <pc:spChg chg="mod">
          <ac:chgData name="Prayas Jain" userId="3c6830ad2f21e204" providerId="LiveId" clId="{DC729E78-04C9-40BC-BA3D-F1FDFA994A8E}" dt="2024-03-06T07:17:56.760" v="825" actId="1076"/>
          <ac:spMkLst>
            <pc:docMk/>
            <pc:sldMk cId="2112817477" sldId="265"/>
            <ac:spMk id="11" creationId="{25035F6F-E4EE-4866-D461-1E70FA67DA07}"/>
          </ac:spMkLst>
        </pc:spChg>
        <pc:spChg chg="add del mod">
          <ac:chgData name="Prayas Jain" userId="3c6830ad2f21e204" providerId="LiveId" clId="{DC729E78-04C9-40BC-BA3D-F1FDFA994A8E}" dt="2024-03-06T06:27:35.181" v="149"/>
          <ac:spMkLst>
            <pc:docMk/>
            <pc:sldMk cId="2112817477" sldId="265"/>
            <ac:spMk id="12" creationId="{38D0A887-938D-ED73-3EC1-C7745CCDFFCA}"/>
          </ac:spMkLst>
        </pc:spChg>
        <pc:spChg chg="add del mod">
          <ac:chgData name="Prayas Jain" userId="3c6830ad2f21e204" providerId="LiveId" clId="{DC729E78-04C9-40BC-BA3D-F1FDFA994A8E}" dt="2024-03-06T07:29:03.830" v="1247" actId="478"/>
          <ac:spMkLst>
            <pc:docMk/>
            <pc:sldMk cId="2112817477" sldId="265"/>
            <ac:spMk id="13" creationId="{B9076544-6EF9-5A61-0CD6-A3ED773BFDDC}"/>
          </ac:spMkLst>
        </pc:spChg>
        <pc:spChg chg="add del mod">
          <ac:chgData name="Prayas Jain" userId="3c6830ad2f21e204" providerId="LiveId" clId="{DC729E78-04C9-40BC-BA3D-F1FDFA994A8E}" dt="2024-03-06T07:02:43.275" v="329" actId="478"/>
          <ac:spMkLst>
            <pc:docMk/>
            <pc:sldMk cId="2112817477" sldId="265"/>
            <ac:spMk id="14" creationId="{0B9FE6A9-81C1-BE09-8D02-8A3CEF03EFC6}"/>
          </ac:spMkLst>
        </pc:spChg>
        <pc:spChg chg="add mod">
          <ac:chgData name="Prayas Jain" userId="3c6830ad2f21e204" providerId="LiveId" clId="{DC729E78-04C9-40BC-BA3D-F1FDFA994A8E}" dt="2024-03-06T07:32:11.457" v="1679" actId="1076"/>
          <ac:spMkLst>
            <pc:docMk/>
            <pc:sldMk cId="2112817477" sldId="265"/>
            <ac:spMk id="15" creationId="{D52E90A3-993D-5F1F-37B0-695C32DCC4CE}"/>
          </ac:spMkLst>
        </pc:spChg>
        <pc:spChg chg="add mod">
          <ac:chgData name="Prayas Jain" userId="3c6830ad2f21e204" providerId="LiveId" clId="{DC729E78-04C9-40BC-BA3D-F1FDFA994A8E}" dt="2024-03-06T07:28:23.310" v="1241" actId="1076"/>
          <ac:spMkLst>
            <pc:docMk/>
            <pc:sldMk cId="2112817477" sldId="265"/>
            <ac:spMk id="16" creationId="{CA22A4DE-E40E-66A9-9866-C8894185C312}"/>
          </ac:spMkLst>
        </pc:spChg>
        <pc:spChg chg="add mod">
          <ac:chgData name="Prayas Jain" userId="3c6830ad2f21e204" providerId="LiveId" clId="{DC729E78-04C9-40BC-BA3D-F1FDFA994A8E}" dt="2024-03-06T07:31:45.881" v="1678" actId="1076"/>
          <ac:spMkLst>
            <pc:docMk/>
            <pc:sldMk cId="2112817477" sldId="265"/>
            <ac:spMk id="17" creationId="{818F9C26-D3E8-8D54-E6A4-65F5EC4190D4}"/>
          </ac:spMkLst>
        </pc:spChg>
        <pc:picChg chg="add del mod">
          <ac:chgData name="Prayas Jain" userId="3c6830ad2f21e204" providerId="LiveId" clId="{DC729E78-04C9-40BC-BA3D-F1FDFA994A8E}" dt="2024-03-06T06:22:18.254" v="51" actId="21"/>
          <ac:picMkLst>
            <pc:docMk/>
            <pc:sldMk cId="2112817477" sldId="265"/>
            <ac:picMk id="9" creationId="{83F8E613-B216-1393-9E5B-3EC5FC6362E6}"/>
          </ac:picMkLst>
        </pc:picChg>
      </pc:sldChg>
      <pc:sldChg chg="modSp mod ord">
        <pc:chgData name="Prayas Jain" userId="3c6830ad2f21e204" providerId="LiveId" clId="{DC729E78-04C9-40BC-BA3D-F1FDFA994A8E}" dt="2024-03-06T07:14:06.342" v="815" actId="1036"/>
        <pc:sldMkLst>
          <pc:docMk/>
          <pc:sldMk cId="425889983" sldId="267"/>
        </pc:sldMkLst>
        <pc:spChg chg="mod">
          <ac:chgData name="Prayas Jain" userId="3c6830ad2f21e204" providerId="LiveId" clId="{DC729E78-04C9-40BC-BA3D-F1FDFA994A8E}" dt="2024-03-06T07:14:06.342" v="815" actId="1036"/>
          <ac:spMkLst>
            <pc:docMk/>
            <pc:sldMk cId="425889983" sldId="267"/>
            <ac:spMk id="6" creationId="{65BD2AC8-25C7-F849-973A-6DACA855D16C}"/>
          </ac:spMkLst>
        </pc:spChg>
      </pc:sldChg>
      <pc:sldChg chg="addSp delSp modSp add del mod ord">
        <pc:chgData name="Prayas Jain" userId="3c6830ad2f21e204" providerId="LiveId" clId="{DC729E78-04C9-40BC-BA3D-F1FDFA994A8E}" dt="2024-03-06T07:26:15.870" v="1051" actId="2890"/>
        <pc:sldMkLst>
          <pc:docMk/>
          <pc:sldMk cId="2888386804" sldId="268"/>
        </pc:sldMkLst>
        <pc:spChg chg="add mod">
          <ac:chgData name="Prayas Jain" userId="3c6830ad2f21e204" providerId="LiveId" clId="{DC729E78-04C9-40BC-BA3D-F1FDFA994A8E}" dt="2024-03-06T07:26:12.630" v="1046" actId="20577"/>
          <ac:spMkLst>
            <pc:docMk/>
            <pc:sldMk cId="2888386804" sldId="268"/>
            <ac:spMk id="6" creationId="{D03DC0F8-D8FF-7713-BF9A-35A2FBCC2C2E}"/>
          </ac:spMkLst>
        </pc:spChg>
        <pc:spChg chg="add del">
          <ac:chgData name="Prayas Jain" userId="3c6830ad2f21e204" providerId="LiveId" clId="{DC729E78-04C9-40BC-BA3D-F1FDFA994A8E}" dt="2024-03-06T07:26:13.567" v="1047" actId="478"/>
          <ac:spMkLst>
            <pc:docMk/>
            <pc:sldMk cId="2888386804" sldId="268"/>
            <ac:spMk id="7" creationId="{1350E05D-E43B-7571-C664-662D2CDCB181}"/>
          </ac:spMkLst>
        </pc:spChg>
        <pc:spChg chg="add del">
          <ac:chgData name="Prayas Jain" userId="3c6830ad2f21e204" providerId="LiveId" clId="{DC729E78-04C9-40BC-BA3D-F1FDFA994A8E}" dt="2024-03-06T07:26:14.060" v="1048" actId="478"/>
          <ac:spMkLst>
            <pc:docMk/>
            <pc:sldMk cId="2888386804" sldId="268"/>
            <ac:spMk id="12" creationId="{4C197F57-792D-D9DE-B97B-30AA74EB9791}"/>
          </ac:spMkLst>
        </pc:spChg>
        <pc:picChg chg="add del">
          <ac:chgData name="Prayas Jain" userId="3c6830ad2f21e204" providerId="LiveId" clId="{DC729E78-04C9-40BC-BA3D-F1FDFA994A8E}" dt="2024-03-06T07:26:14.518" v="1049" actId="478"/>
          <ac:picMkLst>
            <pc:docMk/>
            <pc:sldMk cId="2888386804" sldId="268"/>
            <ac:picMk id="9" creationId="{866F4465-F97E-AA3E-9AE1-5A05A26AC302}"/>
          </ac:picMkLst>
        </pc:picChg>
      </pc:sldChg>
      <pc:sldChg chg="delSp add del mod ord">
        <pc:chgData name="Prayas Jain" userId="3c6830ad2f21e204" providerId="LiveId" clId="{DC729E78-04C9-40BC-BA3D-F1FDFA994A8E}" dt="2024-03-06T04:53:00.409" v="4" actId="47"/>
        <pc:sldMkLst>
          <pc:docMk/>
          <pc:sldMk cId="3377882333" sldId="268"/>
        </pc:sldMkLst>
        <pc:spChg chg="del">
          <ac:chgData name="Prayas Jain" userId="3c6830ad2f21e204" providerId="LiveId" clId="{DC729E78-04C9-40BC-BA3D-F1FDFA994A8E}" dt="2024-03-06T03:50:33.604" v="3" actId="478"/>
          <ac:spMkLst>
            <pc:docMk/>
            <pc:sldMk cId="3377882333" sldId="268"/>
            <ac:spMk id="12" creationId="{0D9F893C-08F2-3202-5CA2-4DF2FB98A90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17BD10-B73D-4DA1-A1A3-1A2E569D0044}" type="datetimeFigureOut">
              <a:rPr lang="en-IN" smtClean="0"/>
              <a:t>06-03-2024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C19B64-D3BD-4BF7-A954-45DC821758AF}" type="slidenum">
              <a:rPr lang="en-IN" smtClean="0"/>
              <a:t>‹#›</a:t>
            </a:fld>
            <a:endParaRPr lang="en-IN"/>
          </a:p>
        </p:txBody>
      </p:sp>
    </p:spTree>
    <p:extLst>
      <p:ext uri="{BB962C8B-B14F-4D97-AF65-F5344CB8AC3E}">
        <p14:creationId xmlns:p14="http://schemas.microsoft.com/office/powerpoint/2010/main" val="7355988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9.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5.png"/><Relationship Id="rId10" Type="http://schemas.openxmlformats.org/officeDocument/2006/relationships/image" Target="../media/image12.png"/><Relationship Id="rId4" Type="http://schemas.openxmlformats.org/officeDocument/2006/relationships/image" Target="../media/image4.png"/><Relationship Id="rId9" Type="http://schemas.openxmlformats.org/officeDocument/2006/relationships/image" Target="../media/image11.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p:cNvSpPr/>
          <p:nvPr/>
        </p:nvSpPr>
        <p:spPr>
          <a:xfrm>
            <a:off x="-2576678"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4" name="Freeform 4"/>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4"/>
            <a:stretch>
              <a:fillRect/>
            </a:stretch>
          </a:blipFill>
        </p:spPr>
      </p:sp>
      <p:sp>
        <p:nvSpPr>
          <p:cNvPr id="5" name="Freeform 5"/>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7" name="Freeform 7"/>
          <p:cNvSpPr/>
          <p:nvPr/>
        </p:nvSpPr>
        <p:spPr>
          <a:xfrm>
            <a:off x="-391635" y="1333816"/>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5"/>
            <a:stretch>
              <a:fillRect/>
            </a:stretch>
          </a:blipFill>
        </p:spPr>
      </p:sp>
      <p:sp>
        <p:nvSpPr>
          <p:cNvPr id="8" name="Freeform 8"/>
          <p:cNvSpPr/>
          <p:nvPr/>
        </p:nvSpPr>
        <p:spPr>
          <a:xfrm>
            <a:off x="4601689" y="84267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6"/>
            <a:stretch>
              <a:fillRect/>
            </a:stretch>
          </a:blipFill>
        </p:spPr>
      </p:sp>
      <p:sp>
        <p:nvSpPr>
          <p:cNvPr id="11" name="Freeform 11"/>
          <p:cNvSpPr/>
          <p:nvPr/>
        </p:nvSpPr>
        <p:spPr>
          <a:xfrm flipH="1">
            <a:off x="9992168" y="1795880"/>
            <a:ext cx="8078630" cy="11840963"/>
          </a:xfrm>
          <a:custGeom>
            <a:avLst/>
            <a:gdLst/>
            <a:ahLst/>
            <a:cxnLst/>
            <a:rect l="l" t="t" r="r" b="b"/>
            <a:pathLst>
              <a:path w="8078630" h="11840963">
                <a:moveTo>
                  <a:pt x="8078630" y="0"/>
                </a:moveTo>
                <a:lnTo>
                  <a:pt x="0" y="0"/>
                </a:lnTo>
                <a:lnTo>
                  <a:pt x="0" y="11840963"/>
                </a:lnTo>
                <a:lnTo>
                  <a:pt x="8078630" y="11840963"/>
                </a:lnTo>
                <a:lnTo>
                  <a:pt x="8078630" y="0"/>
                </a:lnTo>
                <a:close/>
              </a:path>
            </a:pathLst>
          </a:custGeom>
          <a:blipFill>
            <a:blip r:embed="rId7">
              <a:alphaModFix amt="50000"/>
            </a:blip>
            <a:stretch>
              <a:fillRect/>
            </a:stretch>
          </a:blipFill>
        </p:spPr>
      </p:sp>
      <p:sp>
        <p:nvSpPr>
          <p:cNvPr id="12" name="TextBox 11">
            <a:extLst>
              <a:ext uri="{FF2B5EF4-FFF2-40B4-BE49-F238E27FC236}">
                <a16:creationId xmlns:a16="http://schemas.microsoft.com/office/drawing/2014/main" id="{94445B5B-BCB7-A3F3-5E8C-A2248391ABE6}"/>
              </a:ext>
            </a:extLst>
          </p:cNvPr>
          <p:cNvSpPr txBox="1"/>
          <p:nvPr/>
        </p:nvSpPr>
        <p:spPr>
          <a:xfrm>
            <a:off x="381000" y="4686300"/>
            <a:ext cx="11277600" cy="2308324"/>
          </a:xfrm>
          <a:prstGeom prst="rect">
            <a:avLst/>
          </a:prstGeom>
          <a:noFill/>
        </p:spPr>
        <p:txBody>
          <a:bodyPr wrap="square" rtlCol="0">
            <a:spAutoFit/>
          </a:bodyPr>
          <a:lstStyle/>
          <a:p>
            <a:r>
              <a:rPr lang="en-US" sz="4800" b="1" dirty="0">
                <a:solidFill>
                  <a:schemeClr val="bg1"/>
                </a:solidFill>
                <a:latin typeface="Bahnschrift Light" panose="020B0502040204020203" pitchFamily="34" charset="0"/>
              </a:rPr>
              <a:t>Enhancing User Experience: A Human Emotion Detection and Recommender System</a:t>
            </a:r>
            <a:endParaRPr lang="en-IN" sz="4800" b="1" dirty="0">
              <a:solidFill>
                <a:schemeClr val="bg1"/>
              </a:solidFill>
              <a:latin typeface="Bahnschrift Light" panose="020B0502040204020203" pitchFamily="34" charset="0"/>
            </a:endParaRPr>
          </a:p>
        </p:txBody>
      </p:sp>
      <p:pic>
        <p:nvPicPr>
          <p:cNvPr id="9" name="Picture 8">
            <a:extLst>
              <a:ext uri="{FF2B5EF4-FFF2-40B4-BE49-F238E27FC236}">
                <a16:creationId xmlns:a16="http://schemas.microsoft.com/office/drawing/2014/main" id="{83F8E613-B216-1393-9E5B-3EC5FC6362E6}"/>
              </a:ext>
            </a:extLst>
          </p:cNvPr>
          <p:cNvPicPr>
            <a:picLocks noChangeAspect="1"/>
          </p:cNvPicPr>
          <p:nvPr/>
        </p:nvPicPr>
        <p:blipFill>
          <a:blip r:embed="rId8">
            <a:alphaModFix amt="85000"/>
            <a:extLst>
              <a:ext uri="{28A0092B-C50C-407E-A947-70E740481C1C}">
                <a14:useLocalDpi xmlns:a14="http://schemas.microsoft.com/office/drawing/2010/main" val="0"/>
              </a:ext>
            </a:extLst>
          </a:blip>
          <a:stretch>
            <a:fillRect/>
          </a:stretch>
        </p:blipFill>
        <p:spPr>
          <a:xfrm>
            <a:off x="4120957" y="1562592"/>
            <a:ext cx="7927934" cy="12668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803BD-4D80-C879-C287-858C9E1044F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20B4568-BEF4-921C-A7E1-FEC5193E894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6" name="TextBox 5">
            <a:extLst>
              <a:ext uri="{FF2B5EF4-FFF2-40B4-BE49-F238E27FC236}">
                <a16:creationId xmlns:a16="http://schemas.microsoft.com/office/drawing/2014/main" id="{65BD2AC8-25C7-F849-973A-6DACA855D16C}"/>
              </a:ext>
            </a:extLst>
          </p:cNvPr>
          <p:cNvSpPr txBox="1"/>
          <p:nvPr/>
        </p:nvSpPr>
        <p:spPr>
          <a:xfrm>
            <a:off x="457200" y="1281172"/>
            <a:ext cx="17068800" cy="6986528"/>
          </a:xfrm>
          <a:prstGeom prst="rect">
            <a:avLst/>
          </a:prstGeom>
          <a:noFill/>
        </p:spPr>
        <p:txBody>
          <a:bodyPr wrap="square" rtlCol="0">
            <a:spAutoFit/>
          </a:bodyPr>
          <a:lstStyle/>
          <a:p>
            <a:r>
              <a:rPr lang="en-US" sz="2800" dirty="0">
                <a:solidFill>
                  <a:schemeClr val="bg1"/>
                </a:solidFill>
                <a:latin typeface="Bahnschrift Light" panose="020B0502040204020203" pitchFamily="34" charset="0"/>
              </a:rPr>
              <a:t>   - Dynamic Recommendation Adjustment:</a:t>
            </a:r>
          </a:p>
          <a:p>
            <a:r>
              <a:rPr lang="en-US" sz="2800" dirty="0">
                <a:solidFill>
                  <a:schemeClr val="bg1"/>
                </a:solidFill>
                <a:latin typeface="Bahnschrift Light" panose="020B0502040204020203" pitchFamily="34" charset="0"/>
              </a:rPr>
              <a:t>     - Dynamically adjust recommendations based on the user's current emotional state. If the detected emotion is "happy," prioritize content tagged with positive emotions.</a:t>
            </a:r>
          </a:p>
          <a:p>
            <a:endParaRPr lang="en-US" sz="2800" dirty="0">
              <a:solidFill>
                <a:schemeClr val="bg1"/>
              </a:solidFill>
              <a:latin typeface="Bahnschrift Light" panose="020B0502040204020203" pitchFamily="34" charset="0"/>
            </a:endParaRPr>
          </a:p>
          <a:p>
            <a:r>
              <a:rPr lang="en-US" sz="2800" dirty="0">
                <a:solidFill>
                  <a:schemeClr val="bg1"/>
                </a:solidFill>
                <a:latin typeface="Bahnschrift Light" panose="020B0502040204020203" pitchFamily="34" charset="0"/>
              </a:rPr>
              <a:t>   - Adaptation to Changing Emotions:</a:t>
            </a:r>
          </a:p>
          <a:p>
            <a:r>
              <a:rPr lang="en-US" sz="2800" dirty="0">
                <a:solidFill>
                  <a:schemeClr val="bg1"/>
                </a:solidFill>
                <a:latin typeface="Bahnschrift Light" panose="020B0502040204020203" pitchFamily="34" charset="0"/>
              </a:rPr>
              <a:t>     - Continuously adapt recommendations as the user's emotional state changes in real-time. This ensures that the system provides relevant content corresponding to the user's evolving mood.</a:t>
            </a:r>
          </a:p>
          <a:p>
            <a:endParaRPr lang="en-US" sz="2800" dirty="0">
              <a:solidFill>
                <a:schemeClr val="bg1"/>
              </a:solidFill>
              <a:latin typeface="Bahnschrift Light" panose="020B0502040204020203" pitchFamily="34" charset="0"/>
            </a:endParaRPr>
          </a:p>
          <a:p>
            <a:r>
              <a:rPr lang="en-US" sz="2800" dirty="0">
                <a:solidFill>
                  <a:schemeClr val="bg1"/>
                </a:solidFill>
                <a:latin typeface="Bahnschrift Light" panose="020B0502040204020203" pitchFamily="34" charset="0"/>
              </a:rPr>
              <a:t> Implementation Considerations:</a:t>
            </a:r>
          </a:p>
          <a:p>
            <a:endParaRPr lang="en-US" sz="2800" dirty="0">
              <a:solidFill>
                <a:schemeClr val="bg1"/>
              </a:solidFill>
              <a:latin typeface="Bahnschrift Light" panose="020B0502040204020203" pitchFamily="34" charset="0"/>
            </a:endParaRPr>
          </a:p>
          <a:p>
            <a:r>
              <a:rPr lang="en-US" sz="2800" dirty="0">
                <a:solidFill>
                  <a:schemeClr val="bg1"/>
                </a:solidFill>
                <a:latin typeface="Bahnschrift Light" panose="020B0502040204020203" pitchFamily="34" charset="0"/>
              </a:rPr>
              <a:t>- Emotion Detection Model: Utilize an efficient and accurate emotion detection model (e.g., MobileNetV2 for facial expression recognition) for real-time monitoring.</a:t>
            </a:r>
          </a:p>
          <a:p>
            <a:endParaRPr lang="en-US" sz="2800" dirty="0">
              <a:solidFill>
                <a:schemeClr val="bg1"/>
              </a:solidFill>
              <a:latin typeface="Bahnschrift Light" panose="020B0502040204020203" pitchFamily="34" charset="0"/>
            </a:endParaRPr>
          </a:p>
          <a:p>
            <a:r>
              <a:rPr lang="en-US" sz="2800" dirty="0">
                <a:solidFill>
                  <a:schemeClr val="bg1"/>
                </a:solidFill>
                <a:latin typeface="Bahnschrift Light" panose="020B0502040204020203" pitchFamily="34" charset="0"/>
              </a:rPr>
              <a:t>- User Interaction: Provide options for user feedback on recommendations to further refine the system's understanding of user preferences.</a:t>
            </a:r>
          </a:p>
          <a:p>
            <a:endParaRPr lang="en-US" sz="2800" dirty="0">
              <a:solidFill>
                <a:schemeClr val="bg1"/>
              </a:solidFill>
              <a:latin typeface="Bahnschrift Light" panose="020B0502040204020203" pitchFamily="34" charset="0"/>
            </a:endParaRPr>
          </a:p>
        </p:txBody>
      </p:sp>
    </p:spTree>
    <p:extLst>
      <p:ext uri="{BB962C8B-B14F-4D97-AF65-F5344CB8AC3E}">
        <p14:creationId xmlns:p14="http://schemas.microsoft.com/office/powerpoint/2010/main" val="425889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DB33B2-D6ED-3538-17FA-6A3CA9AEB1A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4D42C99-9C66-2AB6-16BB-118CDB43DFC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a:extLst>
              <a:ext uri="{FF2B5EF4-FFF2-40B4-BE49-F238E27FC236}">
                <a16:creationId xmlns:a16="http://schemas.microsoft.com/office/drawing/2014/main" id="{18417701-5CA3-6370-1A9E-FF05D2D60CBB}"/>
              </a:ext>
            </a:extLst>
          </p:cNvPr>
          <p:cNvSpPr/>
          <p:nvPr/>
        </p:nvSpPr>
        <p:spPr>
          <a:xfrm>
            <a:off x="-2576678"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4" name="Freeform 4">
            <a:extLst>
              <a:ext uri="{FF2B5EF4-FFF2-40B4-BE49-F238E27FC236}">
                <a16:creationId xmlns:a16="http://schemas.microsoft.com/office/drawing/2014/main" id="{1AB02AFB-4096-2B53-37F7-D25A34A17A5C}"/>
              </a:ext>
            </a:extLst>
          </p:cNvPr>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4">
              <a:alphaModFix amt="50000"/>
            </a:blip>
            <a:stretch>
              <a:fillRect/>
            </a:stretch>
          </a:blipFill>
        </p:spPr>
      </p:sp>
      <p:sp>
        <p:nvSpPr>
          <p:cNvPr id="5" name="Freeform 5">
            <a:extLst>
              <a:ext uri="{FF2B5EF4-FFF2-40B4-BE49-F238E27FC236}">
                <a16:creationId xmlns:a16="http://schemas.microsoft.com/office/drawing/2014/main" id="{0D983DF2-BD02-D0B8-D526-CF0213A630F6}"/>
              </a:ext>
            </a:extLst>
          </p:cNvPr>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8" name="Freeform 8">
            <a:extLst>
              <a:ext uri="{FF2B5EF4-FFF2-40B4-BE49-F238E27FC236}">
                <a16:creationId xmlns:a16="http://schemas.microsoft.com/office/drawing/2014/main" id="{594C281E-1D5C-20B0-88A2-398E9B28481D}"/>
              </a:ext>
            </a:extLst>
          </p:cNvPr>
          <p:cNvSpPr/>
          <p:nvPr/>
        </p:nvSpPr>
        <p:spPr>
          <a:xfrm>
            <a:off x="4601689" y="84267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5"/>
            <a:stretch>
              <a:fillRect/>
            </a:stretch>
          </a:blipFill>
        </p:spPr>
      </p:sp>
      <p:sp>
        <p:nvSpPr>
          <p:cNvPr id="11" name="Freeform 11">
            <a:extLst>
              <a:ext uri="{FF2B5EF4-FFF2-40B4-BE49-F238E27FC236}">
                <a16:creationId xmlns:a16="http://schemas.microsoft.com/office/drawing/2014/main" id="{25035F6F-E4EE-4866-D461-1E70FA67DA07}"/>
              </a:ext>
            </a:extLst>
          </p:cNvPr>
          <p:cNvSpPr/>
          <p:nvPr/>
        </p:nvSpPr>
        <p:spPr>
          <a:xfrm flipH="1">
            <a:off x="9992168" y="1795880"/>
            <a:ext cx="8078630" cy="11840963"/>
          </a:xfrm>
          <a:custGeom>
            <a:avLst/>
            <a:gdLst/>
            <a:ahLst/>
            <a:cxnLst/>
            <a:rect l="l" t="t" r="r" b="b"/>
            <a:pathLst>
              <a:path w="8078630" h="11840963">
                <a:moveTo>
                  <a:pt x="8078630" y="0"/>
                </a:moveTo>
                <a:lnTo>
                  <a:pt x="0" y="0"/>
                </a:lnTo>
                <a:lnTo>
                  <a:pt x="0" y="11840963"/>
                </a:lnTo>
                <a:lnTo>
                  <a:pt x="8078630" y="11840963"/>
                </a:lnTo>
                <a:lnTo>
                  <a:pt x="8078630" y="0"/>
                </a:lnTo>
                <a:close/>
              </a:path>
            </a:pathLst>
          </a:custGeom>
          <a:blipFill>
            <a:blip r:embed="rId6">
              <a:alphaModFix amt="20000"/>
            </a:blip>
            <a:stretch>
              <a:fillRect/>
            </a:stretch>
          </a:blipFill>
        </p:spPr>
      </p:sp>
      <p:sp>
        <p:nvSpPr>
          <p:cNvPr id="15" name="TextBox 14">
            <a:extLst>
              <a:ext uri="{FF2B5EF4-FFF2-40B4-BE49-F238E27FC236}">
                <a16:creationId xmlns:a16="http://schemas.microsoft.com/office/drawing/2014/main" id="{D52E90A3-993D-5F1F-37B0-695C32DCC4CE}"/>
              </a:ext>
            </a:extLst>
          </p:cNvPr>
          <p:cNvSpPr txBox="1"/>
          <p:nvPr/>
        </p:nvSpPr>
        <p:spPr>
          <a:xfrm>
            <a:off x="739844" y="1441545"/>
            <a:ext cx="5562600" cy="707886"/>
          </a:xfrm>
          <a:prstGeom prst="rect">
            <a:avLst/>
          </a:prstGeom>
          <a:noFill/>
        </p:spPr>
        <p:txBody>
          <a:bodyPr wrap="square" rtlCol="0">
            <a:spAutoFit/>
          </a:bodyPr>
          <a:lstStyle/>
          <a:p>
            <a:r>
              <a:rPr lang="en-IN" sz="4000" dirty="0">
                <a:solidFill>
                  <a:schemeClr val="bg1"/>
                </a:solidFill>
                <a:latin typeface="Copperplate Gothic Light" panose="020E0507020206020404" pitchFamily="34" charset="0"/>
              </a:rPr>
              <a:t>UML Diagram</a:t>
            </a:r>
          </a:p>
        </p:txBody>
      </p:sp>
      <p:sp>
        <p:nvSpPr>
          <p:cNvPr id="16" name="TextBox 15">
            <a:extLst>
              <a:ext uri="{FF2B5EF4-FFF2-40B4-BE49-F238E27FC236}">
                <a16:creationId xmlns:a16="http://schemas.microsoft.com/office/drawing/2014/main" id="{CA22A4DE-E40E-66A9-9866-C8894185C312}"/>
              </a:ext>
            </a:extLst>
          </p:cNvPr>
          <p:cNvSpPr txBox="1"/>
          <p:nvPr/>
        </p:nvSpPr>
        <p:spPr>
          <a:xfrm>
            <a:off x="572997" y="2653741"/>
            <a:ext cx="5950970" cy="2862322"/>
          </a:xfrm>
          <a:prstGeom prst="rect">
            <a:avLst/>
          </a:prstGeom>
          <a:noFill/>
        </p:spPr>
        <p:txBody>
          <a:bodyPr wrap="square" rtlCol="0">
            <a:spAutoFit/>
          </a:bodyPr>
          <a:lstStyle/>
          <a:p>
            <a:r>
              <a:rPr kumimoji="0" lang="en-US" altLang="en-US" sz="1800" b="1" i="0" u="none" strike="noStrike" cap="none" normalizeH="0" baseline="0" dirty="0">
                <a:ln>
                  <a:noFill/>
                </a:ln>
                <a:solidFill>
                  <a:schemeClr val="bg1"/>
                </a:solidFill>
                <a:effectLst/>
                <a:latin typeface="Copperplate Gothic Light" panose="020E0507020206020404" pitchFamily="34" charset="0"/>
                <a:cs typeface="Arial" panose="020B0604020202020204" pitchFamily="34" charset="0"/>
              </a:rPr>
              <a:t>+-------------------------------------------------------------------------------------------------------------+</a:t>
            </a:r>
            <a:br>
              <a:rPr kumimoji="0" lang="en-US" altLang="en-US" sz="1800" b="1" i="0" u="none" strike="noStrike" cap="none" normalizeH="0" baseline="0" dirty="0">
                <a:ln>
                  <a:noFill/>
                </a:ln>
                <a:solidFill>
                  <a:schemeClr val="bg1"/>
                </a:solidFill>
                <a:effectLst/>
                <a:latin typeface="Copperplate Gothic Light" panose="020E0507020206020404" pitchFamily="34" charset="0"/>
              </a:rPr>
            </a:br>
            <a:r>
              <a:rPr kumimoji="0" lang="en-US" altLang="en-US" sz="1800" b="1" i="0" u="none" strike="noStrike" cap="none" normalizeH="0" baseline="0" dirty="0">
                <a:ln>
                  <a:noFill/>
                </a:ln>
                <a:solidFill>
                  <a:schemeClr val="bg1"/>
                </a:solidFill>
                <a:effectLst/>
                <a:latin typeface="Copperplate Gothic Light" panose="020E0507020206020404" pitchFamily="34" charset="0"/>
                <a:cs typeface="Arial" panose="020B0604020202020204" pitchFamily="34" charset="0"/>
              </a:rPr>
              <a:t>|          HumanEmotionDetection                         |</a:t>
            </a:r>
            <a:br>
              <a:rPr kumimoji="0" lang="en-US" altLang="en-US" sz="1800" b="1" i="0" u="none" strike="noStrike" cap="none" normalizeH="0" baseline="0" dirty="0">
                <a:ln>
                  <a:noFill/>
                </a:ln>
                <a:solidFill>
                  <a:schemeClr val="bg1"/>
                </a:solidFill>
                <a:effectLst/>
                <a:latin typeface="Copperplate Gothic Light" panose="020E0507020206020404" pitchFamily="34" charset="0"/>
              </a:rPr>
            </a:br>
            <a:r>
              <a:rPr kumimoji="0" lang="en-US" altLang="en-US" sz="1800" b="1" i="0" u="none" strike="noStrike" cap="none" normalizeH="0" baseline="0" dirty="0">
                <a:ln>
                  <a:noFill/>
                </a:ln>
                <a:solidFill>
                  <a:schemeClr val="bg1"/>
                </a:solidFill>
                <a:effectLst/>
                <a:latin typeface="Copperplate Gothic Light" panose="020E0507020206020404" pitchFamily="34" charset="0"/>
                <a:cs typeface="Arial" panose="020B0604020202020204" pitchFamily="34" charset="0"/>
              </a:rPr>
              <a:t>+-------------------------------------------------------------------------------------------------------------+</a:t>
            </a:r>
            <a:br>
              <a:rPr kumimoji="0" lang="en-US" altLang="en-US" sz="1800" b="1" i="0" u="none" strike="noStrike" cap="none" normalizeH="0" baseline="0" dirty="0">
                <a:ln>
                  <a:noFill/>
                </a:ln>
                <a:solidFill>
                  <a:schemeClr val="bg1"/>
                </a:solidFill>
                <a:effectLst/>
                <a:latin typeface="Copperplate Gothic Light" panose="020E0507020206020404" pitchFamily="34" charset="0"/>
              </a:rPr>
            </a:br>
            <a:r>
              <a:rPr kumimoji="0" lang="en-US" altLang="en-US" sz="1800" b="1" i="0" u="none" strike="noStrike" cap="none" normalizeH="0" baseline="0" dirty="0">
                <a:ln>
                  <a:noFill/>
                </a:ln>
                <a:solidFill>
                  <a:schemeClr val="bg1"/>
                </a:solidFill>
                <a:effectLst/>
                <a:latin typeface="Copperplate Gothic Light" panose="020E0507020206020404" pitchFamily="34" charset="0"/>
                <a:cs typeface="Arial" panose="020B0604020202020204" pitchFamily="34" charset="0"/>
              </a:rPr>
              <a:t>| -faceDetector: FaceDetector                        |</a:t>
            </a:r>
            <a:br>
              <a:rPr kumimoji="0" lang="en-US" altLang="en-US" sz="1800" b="1" i="0" u="none" strike="noStrike" cap="none" normalizeH="0" baseline="0" dirty="0">
                <a:ln>
                  <a:noFill/>
                </a:ln>
                <a:solidFill>
                  <a:schemeClr val="bg1"/>
                </a:solidFill>
                <a:effectLst/>
                <a:latin typeface="Copperplate Gothic Light" panose="020E0507020206020404" pitchFamily="34" charset="0"/>
              </a:rPr>
            </a:br>
            <a:r>
              <a:rPr kumimoji="0" lang="en-US" altLang="en-US" sz="1800" b="1" i="0" u="none" strike="noStrike" cap="none" normalizeH="0" baseline="0" dirty="0">
                <a:ln>
                  <a:noFill/>
                </a:ln>
                <a:solidFill>
                  <a:schemeClr val="bg1"/>
                </a:solidFill>
                <a:effectLst/>
                <a:latin typeface="Copperplate Gothic Light" panose="020E0507020206020404" pitchFamily="34" charset="0"/>
                <a:cs typeface="Arial" panose="020B0604020202020204" pitchFamily="34" charset="0"/>
              </a:rPr>
              <a:t>| -emotionRecognizer: EmotionRecognizer |</a:t>
            </a:r>
            <a:br>
              <a:rPr kumimoji="0" lang="en-US" altLang="en-US" sz="1800" b="1" i="0" u="none" strike="noStrike" cap="none" normalizeH="0" baseline="0" dirty="0">
                <a:ln>
                  <a:noFill/>
                </a:ln>
                <a:solidFill>
                  <a:schemeClr val="bg1"/>
                </a:solidFill>
                <a:effectLst/>
                <a:latin typeface="Copperplate Gothic Light" panose="020E0507020206020404" pitchFamily="34" charset="0"/>
              </a:rPr>
            </a:br>
            <a:r>
              <a:rPr kumimoji="0" lang="en-US" altLang="en-US" sz="1800" b="1" i="0" u="none" strike="noStrike" cap="none" normalizeH="0" baseline="0" dirty="0">
                <a:ln>
                  <a:noFill/>
                </a:ln>
                <a:solidFill>
                  <a:schemeClr val="bg1"/>
                </a:solidFill>
                <a:effectLst/>
                <a:latin typeface="Copperplate Gothic Light" panose="020E0507020206020404" pitchFamily="34" charset="0"/>
                <a:cs typeface="Arial" panose="020B0604020202020204" pitchFamily="34" charset="0"/>
              </a:rPr>
              <a:t>| -userInterface: UserInterface                       | </a:t>
            </a:r>
            <a:br>
              <a:rPr kumimoji="0" lang="en-US" altLang="en-US" sz="1800" b="1" i="0" u="none" strike="noStrike" cap="none" normalizeH="0" baseline="0" dirty="0">
                <a:ln>
                  <a:noFill/>
                </a:ln>
                <a:solidFill>
                  <a:schemeClr val="bg1"/>
                </a:solidFill>
                <a:effectLst/>
                <a:latin typeface="Copperplate Gothic Light" panose="020E0507020206020404" pitchFamily="34" charset="0"/>
              </a:rPr>
            </a:br>
            <a:r>
              <a:rPr kumimoji="0" lang="en-US" altLang="en-US" sz="1800" b="1" i="0" u="none" strike="noStrike" cap="none" normalizeH="0" baseline="0" dirty="0">
                <a:ln>
                  <a:noFill/>
                </a:ln>
                <a:solidFill>
                  <a:schemeClr val="bg1"/>
                </a:solidFill>
                <a:effectLst/>
                <a:latin typeface="Copperplate Gothic Light" panose="020E0507020206020404" pitchFamily="34" charset="0"/>
                <a:cs typeface="Arial" panose="020B0604020202020204" pitchFamily="34" charset="0"/>
              </a:rPr>
              <a:t>+--------------------------------------------------------------------------------------------------------------+</a:t>
            </a:r>
            <a:br>
              <a:rPr kumimoji="0" lang="en-US" altLang="en-US" sz="1800" b="1" i="0" u="none" strike="noStrike" cap="none" normalizeH="0" baseline="0" dirty="0">
                <a:ln>
                  <a:noFill/>
                </a:ln>
                <a:solidFill>
                  <a:schemeClr val="bg1"/>
                </a:solidFill>
                <a:effectLst/>
                <a:latin typeface="Copperplate Gothic Light" panose="020E0507020206020404" pitchFamily="34" charset="0"/>
              </a:rPr>
            </a:br>
            <a:r>
              <a:rPr kumimoji="0" lang="en-US" altLang="en-US" sz="1800" b="1" i="0" u="none" strike="noStrike" cap="none" normalizeH="0" baseline="0" dirty="0">
                <a:ln>
                  <a:noFill/>
                </a:ln>
                <a:solidFill>
                  <a:schemeClr val="bg1"/>
                </a:solidFill>
                <a:effectLst/>
                <a:latin typeface="Copperplate Gothic Light" panose="020E0507020206020404" pitchFamily="34" charset="0"/>
                <a:cs typeface="Arial" panose="020B0604020202020204" pitchFamily="34" charset="0"/>
              </a:rPr>
              <a:t>| +startDetection(): void                                       |</a:t>
            </a:r>
            <a:br>
              <a:rPr kumimoji="0" lang="en-US" altLang="en-US" sz="1800" b="1" i="0" u="none" strike="noStrike" cap="none" normalizeH="0" baseline="0" dirty="0">
                <a:ln>
                  <a:noFill/>
                </a:ln>
                <a:solidFill>
                  <a:schemeClr val="bg1"/>
                </a:solidFill>
                <a:effectLst/>
                <a:latin typeface="Copperplate Gothic Light" panose="020E0507020206020404" pitchFamily="34" charset="0"/>
              </a:rPr>
            </a:br>
            <a:r>
              <a:rPr kumimoji="0" lang="en-US" altLang="en-US" sz="1800" b="1" i="0" u="none" strike="noStrike" cap="none" normalizeH="0" baseline="0" dirty="0">
                <a:ln>
                  <a:noFill/>
                </a:ln>
                <a:solidFill>
                  <a:schemeClr val="bg1"/>
                </a:solidFill>
                <a:effectLst/>
                <a:latin typeface="Copperplate Gothic Light" panose="020E0507020206020404" pitchFamily="34" charset="0"/>
                <a:cs typeface="Arial" panose="020B0604020202020204" pitchFamily="34" charset="0"/>
              </a:rPr>
              <a:t>| +stopDetection(): void                                         |</a:t>
            </a:r>
            <a:br>
              <a:rPr kumimoji="0" lang="en-US" altLang="en-US" sz="1800" b="1" i="0" u="none" strike="noStrike" cap="none" normalizeH="0" baseline="0" dirty="0">
                <a:ln>
                  <a:noFill/>
                </a:ln>
                <a:solidFill>
                  <a:schemeClr val="bg1"/>
                </a:solidFill>
                <a:effectLst/>
                <a:latin typeface="Copperplate Gothic Light" panose="020E0507020206020404" pitchFamily="34" charset="0"/>
              </a:rPr>
            </a:br>
            <a:r>
              <a:rPr kumimoji="0" lang="en-US" altLang="en-US" sz="1800" b="1" i="0" u="none" strike="noStrike" cap="none" normalizeH="0" baseline="0" dirty="0">
                <a:ln>
                  <a:noFill/>
                </a:ln>
                <a:solidFill>
                  <a:schemeClr val="bg1"/>
                </a:solidFill>
                <a:effectLst/>
                <a:latin typeface="Copperplate Gothic Light" panose="020E0507020206020404" pitchFamily="34" charset="0"/>
                <a:cs typeface="Arial" panose="020B0604020202020204" pitchFamily="34" charset="0"/>
              </a:rPr>
              <a:t>+---------------------------------------------------------------------------------------------------------------+</a:t>
            </a:r>
            <a:endParaRPr lang="en-IN" dirty="0"/>
          </a:p>
        </p:txBody>
      </p:sp>
      <p:sp>
        <p:nvSpPr>
          <p:cNvPr id="17" name="TextBox 16">
            <a:extLst>
              <a:ext uri="{FF2B5EF4-FFF2-40B4-BE49-F238E27FC236}">
                <a16:creationId xmlns:a16="http://schemas.microsoft.com/office/drawing/2014/main" id="{818F9C26-D3E8-8D54-E6A4-65F5EC4190D4}"/>
              </a:ext>
            </a:extLst>
          </p:cNvPr>
          <p:cNvSpPr txBox="1"/>
          <p:nvPr/>
        </p:nvSpPr>
        <p:spPr>
          <a:xfrm>
            <a:off x="588237" y="5916709"/>
            <a:ext cx="11428414" cy="2308324"/>
          </a:xfrm>
          <a:prstGeom prst="rect">
            <a:avLst/>
          </a:prstGeom>
          <a:noFill/>
        </p:spPr>
        <p:txBody>
          <a:bodyPr wrap="square" rtlCol="0">
            <a:spAutoFit/>
          </a:bodyPr>
          <a:lstStyle/>
          <a:p>
            <a:r>
              <a:rPr kumimoji="0" lang="en-US" altLang="en-US" sz="1800" b="1" i="0" u="none" strike="noStrike" cap="none" normalizeH="0" baseline="0" dirty="0">
                <a:ln>
                  <a:noFill/>
                </a:ln>
                <a:solidFill>
                  <a:schemeClr val="bg1"/>
                </a:solidFill>
                <a:effectLst/>
                <a:latin typeface="Copperplate Gothic Light" panose="020E0507020206020404" pitchFamily="34" charset="0"/>
                <a:cs typeface="Arial" panose="020B0604020202020204" pitchFamily="34" charset="0"/>
              </a:rPr>
              <a:t>+-----------------------------------------------------------------+        +------------------------------------------------------------+     </a:t>
            </a:r>
            <a:r>
              <a:rPr lang="en-US" altLang="en-US" b="1" dirty="0">
                <a:solidFill>
                  <a:schemeClr val="bg1"/>
                </a:solidFill>
                <a:latin typeface="Copperplate Gothic Light" panose="020E0507020206020404" pitchFamily="34" charset="0"/>
                <a:cs typeface="Arial" panose="020B0604020202020204" pitchFamily="34" charset="0"/>
              </a:rPr>
              <a:t>     </a:t>
            </a:r>
            <a:r>
              <a:rPr kumimoji="0" lang="en-US" altLang="en-US" sz="1800" b="1" i="0" u="none" strike="noStrike" cap="none" normalizeH="0" baseline="0" dirty="0">
                <a:ln>
                  <a:noFill/>
                </a:ln>
                <a:solidFill>
                  <a:schemeClr val="bg1"/>
                </a:solidFill>
                <a:effectLst/>
                <a:latin typeface="Copperplate Gothic Light" panose="020E0507020206020404" pitchFamily="34" charset="0"/>
                <a:cs typeface="Arial" panose="020B0604020202020204" pitchFamily="34" charset="0"/>
              </a:rPr>
              <a:t> +---------------------------------------------------+</a:t>
            </a:r>
            <a:br>
              <a:rPr kumimoji="0" lang="en-US" altLang="en-US" sz="1800" b="1" i="0" u="none" strike="noStrike" cap="none" normalizeH="0" baseline="0" dirty="0">
                <a:ln>
                  <a:noFill/>
                </a:ln>
                <a:solidFill>
                  <a:schemeClr val="bg1"/>
                </a:solidFill>
                <a:effectLst/>
                <a:latin typeface="Copperplate Gothic Light" panose="020E0507020206020404" pitchFamily="34" charset="0"/>
              </a:rPr>
            </a:br>
            <a:r>
              <a:rPr kumimoji="0" lang="en-US" altLang="en-US" sz="1800" b="1" i="0" u="none" strike="noStrike" cap="none" normalizeH="0" baseline="0" dirty="0">
                <a:ln>
                  <a:noFill/>
                </a:ln>
                <a:solidFill>
                  <a:schemeClr val="bg1"/>
                </a:solidFill>
                <a:effectLst/>
                <a:latin typeface="Copperplate Gothic Light" panose="020E0507020206020404" pitchFamily="34" charset="0"/>
                <a:cs typeface="Arial" panose="020B0604020202020204" pitchFamily="34" charset="0"/>
              </a:rPr>
              <a:t>|      FaceDetector                 |         |   EmotionRecognizer    |            |   UserInterface        |</a:t>
            </a:r>
            <a:br>
              <a:rPr kumimoji="0" lang="en-US" altLang="en-US" sz="1800" b="1" i="0" u="none" strike="noStrike" cap="none" normalizeH="0" baseline="0" dirty="0">
                <a:ln>
                  <a:noFill/>
                </a:ln>
                <a:solidFill>
                  <a:schemeClr val="bg1"/>
                </a:solidFill>
                <a:effectLst/>
                <a:latin typeface="Copperplate Gothic Light" panose="020E0507020206020404" pitchFamily="34" charset="0"/>
              </a:rPr>
            </a:br>
            <a:r>
              <a:rPr kumimoji="0" lang="en-US" altLang="en-US" sz="1800" b="1" i="0" u="none" strike="noStrike" cap="none" normalizeH="0" baseline="0" dirty="0">
                <a:ln>
                  <a:noFill/>
                </a:ln>
                <a:solidFill>
                  <a:schemeClr val="bg1"/>
                </a:solidFill>
                <a:effectLst/>
                <a:latin typeface="Copperplate Gothic Light" panose="020E0507020206020404" pitchFamily="34" charset="0"/>
                <a:cs typeface="Arial" panose="020B0604020202020204" pitchFamily="34" charset="0"/>
              </a:rPr>
              <a:t>+------------------------------------------------------------------+       +-------------------------------------------------------------+      </a:t>
            </a:r>
            <a:r>
              <a:rPr lang="en-US" altLang="en-US" b="1" dirty="0">
                <a:solidFill>
                  <a:schemeClr val="bg1"/>
                </a:solidFill>
                <a:latin typeface="Copperplate Gothic Light" panose="020E0507020206020404" pitchFamily="34" charset="0"/>
                <a:cs typeface="Arial" panose="020B0604020202020204" pitchFamily="34" charset="0"/>
              </a:rPr>
              <a:t>     </a:t>
            </a:r>
            <a:r>
              <a:rPr kumimoji="0" lang="en-US" altLang="en-US" sz="1800" b="1" i="0" u="none" strike="noStrike" cap="none" normalizeH="0" baseline="0" dirty="0">
                <a:ln>
                  <a:noFill/>
                </a:ln>
                <a:solidFill>
                  <a:schemeClr val="bg1"/>
                </a:solidFill>
                <a:effectLst/>
                <a:latin typeface="Copperplate Gothic Light" panose="020E0507020206020404" pitchFamily="34" charset="0"/>
                <a:cs typeface="Arial" panose="020B0604020202020204" pitchFamily="34" charset="0"/>
              </a:rPr>
              <a:t>+---------------------------------------------------+</a:t>
            </a:r>
            <a:br>
              <a:rPr kumimoji="0" lang="en-US" altLang="en-US" sz="1800" b="1" i="0" u="none" strike="noStrike" cap="none" normalizeH="0" baseline="0" dirty="0">
                <a:ln>
                  <a:noFill/>
                </a:ln>
                <a:solidFill>
                  <a:schemeClr val="bg1"/>
                </a:solidFill>
                <a:effectLst/>
                <a:latin typeface="Copperplate Gothic Light" panose="020E0507020206020404" pitchFamily="34" charset="0"/>
              </a:rPr>
            </a:br>
            <a:r>
              <a:rPr kumimoji="0" lang="en-US" altLang="en-US" sz="1800" b="1" i="0" u="none" strike="noStrike" cap="none" normalizeH="0" baseline="0" dirty="0">
                <a:ln>
                  <a:noFill/>
                </a:ln>
                <a:solidFill>
                  <a:schemeClr val="bg1"/>
                </a:solidFill>
                <a:effectLst/>
                <a:latin typeface="Copperplate Gothic Light" panose="020E0507020206020404" pitchFamily="34" charset="0"/>
                <a:cs typeface="Arial" panose="020B0604020202020204" pitchFamily="34" charset="0"/>
              </a:rPr>
              <a:t>|                                                       |        |                                                  |            |                                           |</a:t>
            </a:r>
            <a:br>
              <a:rPr kumimoji="0" lang="en-US" altLang="en-US" sz="1800" b="1" i="0" u="none" strike="noStrike" cap="none" normalizeH="0" baseline="0" dirty="0">
                <a:ln>
                  <a:noFill/>
                </a:ln>
                <a:solidFill>
                  <a:schemeClr val="bg1"/>
                </a:solidFill>
                <a:effectLst/>
                <a:latin typeface="Copperplate Gothic Light" panose="020E0507020206020404" pitchFamily="34" charset="0"/>
              </a:rPr>
            </a:br>
            <a:r>
              <a:rPr kumimoji="0" lang="en-US" altLang="en-US" sz="1800" b="1" i="0" u="none" strike="noStrike" cap="none" normalizeH="0" baseline="0" dirty="0">
                <a:ln>
                  <a:noFill/>
                </a:ln>
                <a:solidFill>
                  <a:schemeClr val="bg1"/>
                </a:solidFill>
                <a:effectLst/>
                <a:latin typeface="Copperplate Gothic Light" panose="020E0507020206020404" pitchFamily="34" charset="0"/>
                <a:cs typeface="Arial" panose="020B0604020202020204" pitchFamily="34" charset="0"/>
              </a:rPr>
              <a:t>| +detectFaces(): void          |       | +recognizeEmotion():   |            |  +displayResults():  |</a:t>
            </a:r>
            <a:br>
              <a:rPr kumimoji="0" lang="en-US" altLang="en-US" sz="1800" b="1" i="0" u="none" strike="noStrike" cap="none" normalizeH="0" baseline="0" dirty="0">
                <a:ln>
                  <a:noFill/>
                </a:ln>
                <a:solidFill>
                  <a:schemeClr val="bg1"/>
                </a:solidFill>
                <a:effectLst/>
                <a:latin typeface="Copperplate Gothic Light" panose="020E0507020206020404" pitchFamily="34" charset="0"/>
              </a:rPr>
            </a:br>
            <a:r>
              <a:rPr kumimoji="0" lang="en-US" altLang="en-US" sz="1800" b="1" i="0" u="none" strike="noStrike" cap="none" normalizeH="0" baseline="0" dirty="0">
                <a:ln>
                  <a:noFill/>
                </a:ln>
                <a:solidFill>
                  <a:schemeClr val="bg1"/>
                </a:solidFill>
                <a:effectLst/>
                <a:latin typeface="Copperplate Gothic Light" panose="020E0507020206020404" pitchFamily="34" charset="0"/>
                <a:cs typeface="Arial" panose="020B0604020202020204" pitchFamily="34" charset="0"/>
              </a:rPr>
              <a:t>| +getFaceCoordinates():  |       |  void                                       |      </a:t>
            </a:r>
            <a:r>
              <a:rPr lang="en-US" altLang="en-US" b="1" dirty="0">
                <a:solidFill>
                  <a:schemeClr val="bg1"/>
                </a:solidFill>
                <a:latin typeface="Copperplate Gothic Light" panose="020E0507020206020404" pitchFamily="34" charset="0"/>
                <a:cs typeface="Arial" panose="020B0604020202020204" pitchFamily="34" charset="0"/>
              </a:rPr>
              <a:t>       </a:t>
            </a:r>
            <a:r>
              <a:rPr kumimoji="0" lang="en-US" altLang="en-US" sz="1800" b="1" i="0" u="none" strike="noStrike" cap="none" normalizeH="0" baseline="0" dirty="0">
                <a:ln>
                  <a:noFill/>
                </a:ln>
                <a:solidFill>
                  <a:schemeClr val="bg1"/>
                </a:solidFill>
                <a:effectLst/>
                <a:latin typeface="Copperplate Gothic Light" panose="020E0507020206020404" pitchFamily="34" charset="0"/>
                <a:cs typeface="Arial" panose="020B0604020202020204" pitchFamily="34" charset="0"/>
              </a:rPr>
              <a:t>|      void                           |</a:t>
            </a:r>
            <a:br>
              <a:rPr kumimoji="0" lang="en-US" altLang="en-US" sz="1800" b="1" i="0" u="none" strike="noStrike" cap="none" normalizeH="0" baseline="0" dirty="0">
                <a:ln>
                  <a:noFill/>
                </a:ln>
                <a:solidFill>
                  <a:schemeClr val="bg1"/>
                </a:solidFill>
                <a:effectLst/>
                <a:latin typeface="Copperplate Gothic Light" panose="020E0507020206020404" pitchFamily="34" charset="0"/>
              </a:rPr>
            </a:br>
            <a:r>
              <a:rPr kumimoji="0" lang="en-US" altLang="en-US" sz="1800" b="1" i="0" u="none" strike="noStrike" cap="none" normalizeH="0" baseline="0" dirty="0">
                <a:ln>
                  <a:noFill/>
                </a:ln>
                <a:solidFill>
                  <a:schemeClr val="bg1"/>
                </a:solidFill>
                <a:effectLst/>
                <a:latin typeface="Copperplate Gothic Light" panose="020E0507020206020404" pitchFamily="34" charset="0"/>
                <a:cs typeface="Arial" panose="020B0604020202020204" pitchFamily="34" charset="0"/>
              </a:rPr>
              <a:t>|  FaceCoordinates[]             |      +-------------------------------------------------------------+      </a:t>
            </a:r>
            <a:r>
              <a:rPr lang="en-US" altLang="en-US" b="1" dirty="0">
                <a:solidFill>
                  <a:schemeClr val="bg1"/>
                </a:solidFill>
                <a:latin typeface="Copperplate Gothic Light" panose="020E0507020206020404" pitchFamily="34" charset="0"/>
                <a:cs typeface="Arial" panose="020B0604020202020204" pitchFamily="34" charset="0"/>
              </a:rPr>
              <a:t>      </a:t>
            </a:r>
            <a:r>
              <a:rPr kumimoji="0" lang="en-US" altLang="en-US" sz="1800" b="1" i="0" u="none" strike="noStrike" cap="none" normalizeH="0" baseline="0" dirty="0">
                <a:ln>
                  <a:noFill/>
                </a:ln>
                <a:solidFill>
                  <a:schemeClr val="bg1"/>
                </a:solidFill>
                <a:effectLst/>
                <a:latin typeface="Copperplate Gothic Light" panose="020E0507020206020404" pitchFamily="34" charset="0"/>
                <a:cs typeface="Arial" panose="020B0604020202020204" pitchFamily="34" charset="0"/>
              </a:rPr>
              <a:t>+---------------------------------------------------+</a:t>
            </a:r>
            <a:br>
              <a:rPr kumimoji="0" lang="en-US" altLang="en-US" sz="1800" b="1" i="0" u="none" strike="noStrike" cap="none" normalizeH="0" baseline="0" dirty="0">
                <a:ln>
                  <a:noFill/>
                </a:ln>
                <a:solidFill>
                  <a:schemeClr val="bg1"/>
                </a:solidFill>
                <a:effectLst/>
                <a:latin typeface="Copperplate Gothic Light" panose="020E0507020206020404" pitchFamily="34" charset="0"/>
              </a:rPr>
            </a:br>
            <a:r>
              <a:rPr kumimoji="0" lang="en-US" altLang="en-US" sz="1800" b="1" i="0" u="none" strike="noStrike" cap="none" normalizeH="0" baseline="0" dirty="0">
                <a:ln>
                  <a:noFill/>
                </a:ln>
                <a:solidFill>
                  <a:schemeClr val="bg1"/>
                </a:solidFill>
                <a:effectLst/>
                <a:latin typeface="Copperplate Gothic Light" panose="020E0507020206020404" pitchFamily="34" charset="0"/>
                <a:cs typeface="Arial" panose="020B0604020202020204" pitchFamily="34" charset="0"/>
              </a:rPr>
              <a:t>+-------------------------------------------------------------------+        </a:t>
            </a:r>
            <a:endParaRPr lang="en-IN" dirty="0"/>
          </a:p>
        </p:txBody>
      </p:sp>
    </p:spTree>
    <p:extLst>
      <p:ext uri="{BB962C8B-B14F-4D97-AF65-F5344CB8AC3E}">
        <p14:creationId xmlns:p14="http://schemas.microsoft.com/office/powerpoint/2010/main" val="2112817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B88A6-0E6C-F6CA-9D45-53A86AFCB18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2527BA8-2753-210A-1D0A-505F3DA0FE6C}"/>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4" name="Freeform 4">
            <a:extLst>
              <a:ext uri="{FF2B5EF4-FFF2-40B4-BE49-F238E27FC236}">
                <a16:creationId xmlns:a16="http://schemas.microsoft.com/office/drawing/2014/main" id="{176C4B45-F645-798C-0599-C2099A5C2D8F}"/>
              </a:ext>
            </a:extLst>
          </p:cNvPr>
          <p:cNvSpPr/>
          <p:nvPr/>
        </p:nvSpPr>
        <p:spPr>
          <a:xfrm>
            <a:off x="12801600" y="5813161"/>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3"/>
            <a:stretch>
              <a:fillRect/>
            </a:stretch>
          </a:blipFill>
        </p:spPr>
      </p:sp>
      <p:sp>
        <p:nvSpPr>
          <p:cNvPr id="7" name="Freeform 7">
            <a:extLst>
              <a:ext uri="{FF2B5EF4-FFF2-40B4-BE49-F238E27FC236}">
                <a16:creationId xmlns:a16="http://schemas.microsoft.com/office/drawing/2014/main" id="{02B100C0-EF30-BA36-0CCC-83655D21E23E}"/>
              </a:ext>
            </a:extLst>
          </p:cNvPr>
          <p:cNvSpPr/>
          <p:nvPr/>
        </p:nvSpPr>
        <p:spPr>
          <a:xfrm>
            <a:off x="-391635" y="1333816"/>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4"/>
            <a:stretch>
              <a:fillRect/>
            </a:stretch>
          </a:blipFill>
        </p:spPr>
      </p:sp>
      <p:sp>
        <p:nvSpPr>
          <p:cNvPr id="8" name="Freeform 8">
            <a:extLst>
              <a:ext uri="{FF2B5EF4-FFF2-40B4-BE49-F238E27FC236}">
                <a16:creationId xmlns:a16="http://schemas.microsoft.com/office/drawing/2014/main" id="{8EB14BFE-F124-97EB-8016-F8362F0A5654}"/>
              </a:ext>
            </a:extLst>
          </p:cNvPr>
          <p:cNvSpPr/>
          <p:nvPr/>
        </p:nvSpPr>
        <p:spPr>
          <a:xfrm>
            <a:off x="12496800" y="426670"/>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5"/>
            <a:stretch>
              <a:fillRect/>
            </a:stretch>
          </a:blipFill>
        </p:spPr>
      </p:sp>
      <p:sp>
        <p:nvSpPr>
          <p:cNvPr id="12" name="TextBox 11">
            <a:extLst>
              <a:ext uri="{FF2B5EF4-FFF2-40B4-BE49-F238E27FC236}">
                <a16:creationId xmlns:a16="http://schemas.microsoft.com/office/drawing/2014/main" id="{17C0B417-2285-39FA-7486-1B50A40B646A}"/>
              </a:ext>
            </a:extLst>
          </p:cNvPr>
          <p:cNvSpPr txBox="1"/>
          <p:nvPr/>
        </p:nvSpPr>
        <p:spPr>
          <a:xfrm>
            <a:off x="661354" y="4838700"/>
            <a:ext cx="11835446" cy="3970318"/>
          </a:xfrm>
          <a:prstGeom prst="rect">
            <a:avLst/>
          </a:prstGeom>
          <a:noFill/>
        </p:spPr>
        <p:txBody>
          <a:bodyPr wrap="square" rtlCol="0">
            <a:spAutoFit/>
          </a:bodyPr>
          <a:lstStyle/>
          <a:p>
            <a:r>
              <a:rPr lang="en-US" sz="3600" b="0" i="0" dirty="0">
                <a:solidFill>
                  <a:srgbClr val="ECECEC"/>
                </a:solidFill>
                <a:effectLst/>
                <a:latin typeface="Bahnschrift Light" panose="020B0502040204020203" pitchFamily="34" charset="0"/>
              </a:rPr>
              <a:t>Human emotion refers to complex psychological and physiological responses to external stimuli or internal thoughts and feelings. Emotions play a fundamental role in human experience, influencing our thoughts, behaviors, and overall well-being. These responses are typically accompanied by subjective feelings, physiological changes, and behavioral expressions.</a:t>
            </a:r>
            <a:endParaRPr lang="en-IN" sz="3600" dirty="0">
              <a:latin typeface="Bahnschrift Light" panose="020B0502040204020203" pitchFamily="34" charset="0"/>
            </a:endParaRPr>
          </a:p>
        </p:txBody>
      </p:sp>
      <p:sp>
        <p:nvSpPr>
          <p:cNvPr id="13" name="TextBox 12">
            <a:extLst>
              <a:ext uri="{FF2B5EF4-FFF2-40B4-BE49-F238E27FC236}">
                <a16:creationId xmlns:a16="http://schemas.microsoft.com/office/drawing/2014/main" id="{4ECA5821-5192-BCC2-9D46-7BAD5F5A5731}"/>
              </a:ext>
            </a:extLst>
          </p:cNvPr>
          <p:cNvSpPr txBox="1"/>
          <p:nvPr/>
        </p:nvSpPr>
        <p:spPr>
          <a:xfrm>
            <a:off x="2273777" y="3058195"/>
            <a:ext cx="8610600" cy="830997"/>
          </a:xfrm>
          <a:prstGeom prst="rect">
            <a:avLst/>
          </a:prstGeom>
          <a:noFill/>
        </p:spPr>
        <p:txBody>
          <a:bodyPr wrap="square" rtlCol="0">
            <a:spAutoFit/>
          </a:bodyPr>
          <a:lstStyle/>
          <a:p>
            <a:r>
              <a:rPr lang="en-IN" sz="4800" b="1" dirty="0">
                <a:solidFill>
                  <a:schemeClr val="bg1"/>
                </a:solidFill>
                <a:latin typeface="Bahnschrift Light" panose="020B0502040204020203" pitchFamily="34" charset="0"/>
              </a:rPr>
              <a:t>What is Human Emotion ?</a:t>
            </a:r>
          </a:p>
        </p:txBody>
      </p:sp>
      <p:pic>
        <p:nvPicPr>
          <p:cNvPr id="29" name="Graphic 28" descr="Angel face with solid fill with solid fill">
            <a:extLst>
              <a:ext uri="{FF2B5EF4-FFF2-40B4-BE49-F238E27FC236}">
                <a16:creationId xmlns:a16="http://schemas.microsoft.com/office/drawing/2014/main" id="{1AC926A5-7C3F-A975-F1CE-AE828131FF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404333" y="2196005"/>
            <a:ext cx="914400" cy="914400"/>
          </a:xfrm>
          <a:prstGeom prst="rect">
            <a:avLst/>
          </a:prstGeom>
        </p:spPr>
      </p:pic>
      <p:pic>
        <p:nvPicPr>
          <p:cNvPr id="31" name="Graphic 30" descr="Grinning face with solid fill with solid fill">
            <a:extLst>
              <a:ext uri="{FF2B5EF4-FFF2-40B4-BE49-F238E27FC236}">
                <a16:creationId xmlns:a16="http://schemas.microsoft.com/office/drawing/2014/main" id="{1876D6DB-11F3-7FA3-C589-14D23BD7184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79689" y="3360718"/>
            <a:ext cx="914400" cy="914400"/>
          </a:xfrm>
          <a:prstGeom prst="rect">
            <a:avLst/>
          </a:prstGeom>
        </p:spPr>
      </p:pic>
      <p:pic>
        <p:nvPicPr>
          <p:cNvPr id="33" name="Graphic 32" descr="Crying face with solid fill with solid fill">
            <a:extLst>
              <a:ext uri="{FF2B5EF4-FFF2-40B4-BE49-F238E27FC236}">
                <a16:creationId xmlns:a16="http://schemas.microsoft.com/office/drawing/2014/main" id="{C51963AC-CEEF-4C5C-424D-16607F81B3A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935564" y="3431992"/>
            <a:ext cx="914400" cy="914400"/>
          </a:xfrm>
          <a:prstGeom prst="rect">
            <a:avLst/>
          </a:prstGeom>
        </p:spPr>
      </p:pic>
    </p:spTree>
    <p:extLst>
      <p:ext uri="{BB962C8B-B14F-4D97-AF65-F5344CB8AC3E}">
        <p14:creationId xmlns:p14="http://schemas.microsoft.com/office/powerpoint/2010/main" val="4131858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0E7F1-9046-7FB8-4949-A03622EF6D6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7333AED-6101-3E87-C626-18DFA222FA3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a:extLst>
              <a:ext uri="{FF2B5EF4-FFF2-40B4-BE49-F238E27FC236}">
                <a16:creationId xmlns:a16="http://schemas.microsoft.com/office/drawing/2014/main" id="{13EA96B2-CC45-7238-F475-0954953D23EF}"/>
              </a:ext>
            </a:extLst>
          </p:cNvPr>
          <p:cNvSpPr/>
          <p:nvPr/>
        </p:nvSpPr>
        <p:spPr>
          <a:xfrm>
            <a:off x="-2576678"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4" name="Freeform 4">
            <a:extLst>
              <a:ext uri="{FF2B5EF4-FFF2-40B4-BE49-F238E27FC236}">
                <a16:creationId xmlns:a16="http://schemas.microsoft.com/office/drawing/2014/main" id="{9A7EE7B1-024A-D6D6-438A-B76759AD0DCB}"/>
              </a:ext>
            </a:extLst>
          </p:cNvPr>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4"/>
            <a:stretch>
              <a:fillRect/>
            </a:stretch>
          </a:blipFill>
        </p:spPr>
      </p:sp>
      <p:sp>
        <p:nvSpPr>
          <p:cNvPr id="5" name="Freeform 5">
            <a:extLst>
              <a:ext uri="{FF2B5EF4-FFF2-40B4-BE49-F238E27FC236}">
                <a16:creationId xmlns:a16="http://schemas.microsoft.com/office/drawing/2014/main" id="{7590C4FF-E4BC-C2C7-204B-1D0C449D7235}"/>
              </a:ext>
            </a:extLst>
          </p:cNvPr>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7" name="Freeform 7">
            <a:extLst>
              <a:ext uri="{FF2B5EF4-FFF2-40B4-BE49-F238E27FC236}">
                <a16:creationId xmlns:a16="http://schemas.microsoft.com/office/drawing/2014/main" id="{1C3C8055-ABBF-4CDA-6C81-89C2F6D72F87}"/>
              </a:ext>
            </a:extLst>
          </p:cNvPr>
          <p:cNvSpPr/>
          <p:nvPr/>
        </p:nvSpPr>
        <p:spPr>
          <a:xfrm>
            <a:off x="-391635" y="599721"/>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5"/>
            <a:stretch>
              <a:fillRect/>
            </a:stretch>
          </a:blipFill>
        </p:spPr>
      </p:sp>
      <p:sp>
        <p:nvSpPr>
          <p:cNvPr id="11" name="Freeform 11">
            <a:extLst>
              <a:ext uri="{FF2B5EF4-FFF2-40B4-BE49-F238E27FC236}">
                <a16:creationId xmlns:a16="http://schemas.microsoft.com/office/drawing/2014/main" id="{3631EE31-3874-90C5-965E-671002AC7BB9}"/>
              </a:ext>
            </a:extLst>
          </p:cNvPr>
          <p:cNvSpPr/>
          <p:nvPr/>
        </p:nvSpPr>
        <p:spPr>
          <a:xfrm flipH="1">
            <a:off x="9992168" y="1795880"/>
            <a:ext cx="8078630" cy="11840963"/>
          </a:xfrm>
          <a:custGeom>
            <a:avLst/>
            <a:gdLst/>
            <a:ahLst/>
            <a:cxnLst/>
            <a:rect l="l" t="t" r="r" b="b"/>
            <a:pathLst>
              <a:path w="8078630" h="11840963">
                <a:moveTo>
                  <a:pt x="8078630" y="0"/>
                </a:moveTo>
                <a:lnTo>
                  <a:pt x="0" y="0"/>
                </a:lnTo>
                <a:lnTo>
                  <a:pt x="0" y="11840963"/>
                </a:lnTo>
                <a:lnTo>
                  <a:pt x="8078630" y="11840963"/>
                </a:lnTo>
                <a:lnTo>
                  <a:pt x="8078630" y="0"/>
                </a:lnTo>
                <a:close/>
              </a:path>
            </a:pathLst>
          </a:custGeom>
          <a:blipFill>
            <a:blip r:embed="rId6">
              <a:alphaModFix amt="20000"/>
            </a:blip>
            <a:stretch>
              <a:fillRect/>
            </a:stretch>
          </a:blipFill>
        </p:spPr>
      </p:sp>
      <p:sp>
        <p:nvSpPr>
          <p:cNvPr id="14" name="TextBox 13">
            <a:extLst>
              <a:ext uri="{FF2B5EF4-FFF2-40B4-BE49-F238E27FC236}">
                <a16:creationId xmlns:a16="http://schemas.microsoft.com/office/drawing/2014/main" id="{EF816702-5ADF-319A-6B76-C17E79A831CF}"/>
              </a:ext>
            </a:extLst>
          </p:cNvPr>
          <p:cNvSpPr txBox="1"/>
          <p:nvPr/>
        </p:nvSpPr>
        <p:spPr>
          <a:xfrm>
            <a:off x="690784" y="2400300"/>
            <a:ext cx="8610600" cy="830997"/>
          </a:xfrm>
          <a:prstGeom prst="rect">
            <a:avLst/>
          </a:prstGeom>
          <a:noFill/>
        </p:spPr>
        <p:txBody>
          <a:bodyPr wrap="square" rtlCol="0">
            <a:spAutoFit/>
          </a:bodyPr>
          <a:lstStyle/>
          <a:p>
            <a:r>
              <a:rPr lang="en-IN" sz="4800" b="1" dirty="0">
                <a:solidFill>
                  <a:schemeClr val="bg1"/>
                </a:solidFill>
                <a:latin typeface="Bahnschrift Light" panose="020B0502040204020203" pitchFamily="34" charset="0"/>
              </a:rPr>
              <a:t>Recommender System</a:t>
            </a:r>
          </a:p>
        </p:txBody>
      </p:sp>
      <p:sp>
        <p:nvSpPr>
          <p:cNvPr id="15" name="TextBox 14">
            <a:extLst>
              <a:ext uri="{FF2B5EF4-FFF2-40B4-BE49-F238E27FC236}">
                <a16:creationId xmlns:a16="http://schemas.microsoft.com/office/drawing/2014/main" id="{5C238BFC-6429-739B-0A80-DD3FD4498A7C}"/>
              </a:ext>
            </a:extLst>
          </p:cNvPr>
          <p:cNvSpPr txBox="1"/>
          <p:nvPr/>
        </p:nvSpPr>
        <p:spPr>
          <a:xfrm>
            <a:off x="661354" y="3467100"/>
            <a:ext cx="11835446" cy="5632311"/>
          </a:xfrm>
          <a:prstGeom prst="rect">
            <a:avLst/>
          </a:prstGeom>
          <a:noFill/>
        </p:spPr>
        <p:txBody>
          <a:bodyPr wrap="square" rtlCol="0">
            <a:spAutoFit/>
          </a:bodyPr>
          <a:lstStyle/>
          <a:p>
            <a:r>
              <a:rPr lang="en-US" sz="3600" b="0" i="0" dirty="0">
                <a:solidFill>
                  <a:srgbClr val="ECECEC"/>
                </a:solidFill>
                <a:effectLst/>
                <a:latin typeface="Bahnschrift Light" panose="020B0502040204020203" pitchFamily="34" charset="0"/>
              </a:rPr>
              <a:t>A recommender system is a software algorithm or application designed to analyze user preferences and behaviors to provide personalized recommendations. It suggests items such as movies, music, products, or content that users are likely to enjoy based on their past interactions or similarities with other users. Recommender systems enhance user experience, increase engagement, and are commonly used in various online platforms to help users discover relevant and interesting content.</a:t>
            </a:r>
            <a:endParaRPr lang="en-IN" sz="3600" dirty="0">
              <a:latin typeface="Bahnschrift Light" panose="020B0502040204020203" pitchFamily="34" charset="0"/>
            </a:endParaRPr>
          </a:p>
        </p:txBody>
      </p:sp>
    </p:spTree>
    <p:extLst>
      <p:ext uri="{BB962C8B-B14F-4D97-AF65-F5344CB8AC3E}">
        <p14:creationId xmlns:p14="http://schemas.microsoft.com/office/powerpoint/2010/main" val="712341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AEBAEB-62B6-2F36-7CE4-96CF7D71EED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BD95C9D-D3A5-E910-95F4-B5341E734CA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a:extLst>
              <a:ext uri="{FF2B5EF4-FFF2-40B4-BE49-F238E27FC236}">
                <a16:creationId xmlns:a16="http://schemas.microsoft.com/office/drawing/2014/main" id="{6451183B-6FCF-08F4-6669-92895F5B7FBD}"/>
              </a:ext>
            </a:extLst>
          </p:cNvPr>
          <p:cNvSpPr/>
          <p:nvPr/>
        </p:nvSpPr>
        <p:spPr>
          <a:xfrm>
            <a:off x="-2576678"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4" name="Freeform 4">
            <a:extLst>
              <a:ext uri="{FF2B5EF4-FFF2-40B4-BE49-F238E27FC236}">
                <a16:creationId xmlns:a16="http://schemas.microsoft.com/office/drawing/2014/main" id="{4CF78F03-7897-3AB5-EDDF-5E94E7B66D53}"/>
              </a:ext>
            </a:extLst>
          </p:cNvPr>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4"/>
            <a:stretch>
              <a:fillRect/>
            </a:stretch>
          </a:blipFill>
        </p:spPr>
      </p:sp>
      <p:sp>
        <p:nvSpPr>
          <p:cNvPr id="5" name="Freeform 5">
            <a:extLst>
              <a:ext uri="{FF2B5EF4-FFF2-40B4-BE49-F238E27FC236}">
                <a16:creationId xmlns:a16="http://schemas.microsoft.com/office/drawing/2014/main" id="{44286B59-56B4-1647-5E4E-2ACDE95BF745}"/>
              </a:ext>
            </a:extLst>
          </p:cNvPr>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7" name="Freeform 7">
            <a:extLst>
              <a:ext uri="{FF2B5EF4-FFF2-40B4-BE49-F238E27FC236}">
                <a16:creationId xmlns:a16="http://schemas.microsoft.com/office/drawing/2014/main" id="{960EDA8E-6CC8-2268-6B9A-4DC13ED92775}"/>
              </a:ext>
            </a:extLst>
          </p:cNvPr>
          <p:cNvSpPr/>
          <p:nvPr/>
        </p:nvSpPr>
        <p:spPr>
          <a:xfrm>
            <a:off x="-391635" y="1333816"/>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5"/>
            <a:stretch>
              <a:fillRect/>
            </a:stretch>
          </a:blipFill>
        </p:spPr>
      </p:sp>
      <p:sp>
        <p:nvSpPr>
          <p:cNvPr id="8" name="Freeform 8">
            <a:extLst>
              <a:ext uri="{FF2B5EF4-FFF2-40B4-BE49-F238E27FC236}">
                <a16:creationId xmlns:a16="http://schemas.microsoft.com/office/drawing/2014/main" id="{504C6EB6-F775-95FF-263D-D55FEFD79EED}"/>
              </a:ext>
            </a:extLst>
          </p:cNvPr>
          <p:cNvSpPr/>
          <p:nvPr/>
        </p:nvSpPr>
        <p:spPr>
          <a:xfrm>
            <a:off x="4601689" y="84267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6">
              <a:alphaModFix amt="35000"/>
            </a:blip>
            <a:stretch>
              <a:fillRect/>
            </a:stretch>
          </a:blipFill>
        </p:spPr>
      </p:sp>
      <p:sp>
        <p:nvSpPr>
          <p:cNvPr id="10" name="TextBox 10">
            <a:extLst>
              <a:ext uri="{FF2B5EF4-FFF2-40B4-BE49-F238E27FC236}">
                <a16:creationId xmlns:a16="http://schemas.microsoft.com/office/drawing/2014/main" id="{39FB7F66-BD2B-9BB8-E5D0-9CD3501341FA}"/>
              </a:ext>
            </a:extLst>
          </p:cNvPr>
          <p:cNvSpPr txBox="1"/>
          <p:nvPr/>
        </p:nvSpPr>
        <p:spPr>
          <a:xfrm>
            <a:off x="3268070" y="1864496"/>
            <a:ext cx="9417275" cy="706732"/>
          </a:xfrm>
          <a:prstGeom prst="rect">
            <a:avLst/>
          </a:prstGeom>
        </p:spPr>
        <p:txBody>
          <a:bodyPr wrap="square" lIns="0" tIns="0" rIns="0" bIns="0" rtlCol="0" anchor="t">
            <a:spAutoFit/>
          </a:bodyPr>
          <a:lstStyle/>
          <a:p>
            <a:pPr algn="ctr">
              <a:lnSpc>
                <a:spcPts val="5147"/>
              </a:lnSpc>
            </a:pPr>
            <a:r>
              <a:rPr lang="en-US" sz="9600" b="1" dirty="0">
                <a:solidFill>
                  <a:srgbClr val="6866E1"/>
                </a:solidFill>
                <a:latin typeface="Computer Says No"/>
              </a:rPr>
              <a:t>WHAT DOES OUR MODEL DO</a:t>
            </a:r>
          </a:p>
        </p:txBody>
      </p:sp>
      <p:sp>
        <p:nvSpPr>
          <p:cNvPr id="12" name="TextBox 11">
            <a:extLst>
              <a:ext uri="{FF2B5EF4-FFF2-40B4-BE49-F238E27FC236}">
                <a16:creationId xmlns:a16="http://schemas.microsoft.com/office/drawing/2014/main" id="{AA5C7B7B-AEC1-CCA8-1DC0-AA0EA259BF35}"/>
              </a:ext>
            </a:extLst>
          </p:cNvPr>
          <p:cNvSpPr txBox="1"/>
          <p:nvPr/>
        </p:nvSpPr>
        <p:spPr>
          <a:xfrm>
            <a:off x="734884" y="2830535"/>
            <a:ext cx="14657516" cy="6740307"/>
          </a:xfrm>
          <a:prstGeom prst="rect">
            <a:avLst/>
          </a:prstGeom>
          <a:noFill/>
        </p:spPr>
        <p:txBody>
          <a:bodyPr wrap="square" rtlCol="0">
            <a:spAutoFit/>
          </a:bodyPr>
          <a:lstStyle/>
          <a:p>
            <a:r>
              <a:rPr lang="en-US" sz="2400" dirty="0">
                <a:solidFill>
                  <a:schemeClr val="bg1"/>
                </a:solidFill>
                <a:latin typeface="Bahnschrift Light" panose="020B0502040204020203" pitchFamily="34" charset="0"/>
                <a:cs typeface="Computer Says No" panose="020B0604020202020204" charset="0"/>
              </a:rPr>
              <a:t>- </a:t>
            </a:r>
            <a:r>
              <a:rPr lang="en-US" sz="2400" b="1" dirty="0">
                <a:solidFill>
                  <a:schemeClr val="bg1"/>
                </a:solidFill>
                <a:latin typeface="Bahnschrift Light" panose="020B0502040204020203" pitchFamily="34" charset="0"/>
                <a:cs typeface="Computer Says No" panose="020B0604020202020204" charset="0"/>
              </a:rPr>
              <a:t>Emotion Recognition Integration</a:t>
            </a:r>
            <a:r>
              <a:rPr lang="en-US" sz="2400" dirty="0">
                <a:solidFill>
                  <a:schemeClr val="bg1"/>
                </a:solidFill>
                <a:latin typeface="Bahnschrift Light" panose="020B0502040204020203" pitchFamily="34" charset="0"/>
                <a:cs typeface="Computer Says No" panose="020B0604020202020204" charset="0"/>
              </a:rPr>
              <a:t> :- Our model incorporates advanced emotion recognition techniques, analyzing facial expressions to accurately identify users' emotional states.</a:t>
            </a:r>
          </a:p>
          <a:p>
            <a:endParaRPr lang="en-US" sz="2400" dirty="0">
              <a:solidFill>
                <a:schemeClr val="bg1"/>
              </a:solidFill>
              <a:latin typeface="Bahnschrift Light" panose="020B0502040204020203" pitchFamily="34" charset="0"/>
              <a:cs typeface="Computer Says No" panose="020B0604020202020204" charset="0"/>
            </a:endParaRPr>
          </a:p>
          <a:p>
            <a:r>
              <a:rPr lang="en-US" sz="2400" b="1" dirty="0">
                <a:solidFill>
                  <a:schemeClr val="bg1"/>
                </a:solidFill>
                <a:latin typeface="Bahnschrift Light" panose="020B0502040204020203" pitchFamily="34" charset="0"/>
                <a:cs typeface="Computer Says No" panose="020B0604020202020204" charset="0"/>
              </a:rPr>
              <a:t>- Real-time Adaptation</a:t>
            </a:r>
            <a:r>
              <a:rPr lang="en-US" sz="2400" dirty="0">
                <a:solidFill>
                  <a:schemeClr val="bg1"/>
                </a:solidFill>
                <a:latin typeface="Bahnschrift Light" panose="020B0502040204020203" pitchFamily="34" charset="0"/>
                <a:cs typeface="Computer Says No" panose="020B0604020202020204" charset="0"/>
              </a:rPr>
              <a:t> :- Unlike traditional recommender systems, our model dynamically adjusts content recommendations based on users' current emotional context, ensuring personalized suggestions that resonate in the moment.</a:t>
            </a:r>
          </a:p>
          <a:p>
            <a:endParaRPr lang="en-US" sz="2400" dirty="0">
              <a:solidFill>
                <a:schemeClr val="bg1"/>
              </a:solidFill>
              <a:latin typeface="Bahnschrift Light" panose="020B0502040204020203" pitchFamily="34" charset="0"/>
              <a:cs typeface="Computer Says No" panose="020B0604020202020204" charset="0"/>
            </a:endParaRPr>
          </a:p>
          <a:p>
            <a:r>
              <a:rPr lang="en-US" sz="2400" b="1" dirty="0">
                <a:solidFill>
                  <a:schemeClr val="bg1"/>
                </a:solidFill>
                <a:latin typeface="Bahnschrift Light" panose="020B0502040204020203" pitchFamily="34" charset="0"/>
                <a:cs typeface="Computer Says No" panose="020B0604020202020204" charset="0"/>
              </a:rPr>
              <a:t>-</a:t>
            </a:r>
            <a:r>
              <a:rPr lang="en-US" sz="2400" dirty="0">
                <a:solidFill>
                  <a:schemeClr val="bg1"/>
                </a:solidFill>
                <a:latin typeface="Bahnschrift Light" panose="020B0502040204020203" pitchFamily="34" charset="0"/>
                <a:cs typeface="Computer Says No" panose="020B0604020202020204" charset="0"/>
              </a:rPr>
              <a:t> </a:t>
            </a:r>
            <a:r>
              <a:rPr lang="en-US" sz="2400" b="1" dirty="0">
                <a:solidFill>
                  <a:schemeClr val="bg1"/>
                </a:solidFill>
                <a:latin typeface="Bahnschrift Light" panose="020B0502040204020203" pitchFamily="34" charset="0"/>
                <a:cs typeface="Computer Says No" panose="020B0604020202020204" charset="0"/>
              </a:rPr>
              <a:t>Enhanced Personalization</a:t>
            </a:r>
            <a:r>
              <a:rPr lang="en-US" sz="2400" dirty="0">
                <a:solidFill>
                  <a:schemeClr val="bg1"/>
                </a:solidFill>
                <a:latin typeface="Bahnschrift Light" panose="020B0502040204020203" pitchFamily="34" charset="0"/>
                <a:cs typeface="Computer Says No" panose="020B0604020202020204" charset="0"/>
              </a:rPr>
              <a:t> :- By combining emotion detection with recommender systems, our model offers a deeper level of personalization, tailoring recommendations not only to users' preferences but also to their emotional well-being.</a:t>
            </a:r>
          </a:p>
          <a:p>
            <a:endParaRPr lang="en-US" sz="2400" dirty="0">
              <a:solidFill>
                <a:schemeClr val="bg1"/>
              </a:solidFill>
              <a:latin typeface="Bahnschrift Light" panose="020B0502040204020203" pitchFamily="34" charset="0"/>
              <a:cs typeface="Computer Says No" panose="020B0604020202020204" charset="0"/>
            </a:endParaRPr>
          </a:p>
          <a:p>
            <a:r>
              <a:rPr lang="en-US" sz="2400" b="1" dirty="0">
                <a:solidFill>
                  <a:schemeClr val="bg1"/>
                </a:solidFill>
                <a:latin typeface="Bahnschrift Light" panose="020B0502040204020203" pitchFamily="34" charset="0"/>
                <a:cs typeface="Computer Says No" panose="020B0604020202020204" charset="0"/>
              </a:rPr>
              <a:t>-</a:t>
            </a:r>
            <a:r>
              <a:rPr lang="en-US" sz="2400" dirty="0">
                <a:solidFill>
                  <a:schemeClr val="bg1"/>
                </a:solidFill>
                <a:latin typeface="Bahnschrift Light" panose="020B0502040204020203" pitchFamily="34" charset="0"/>
                <a:cs typeface="Computer Says No" panose="020B0604020202020204" charset="0"/>
              </a:rPr>
              <a:t> </a:t>
            </a:r>
            <a:r>
              <a:rPr lang="en-US" sz="2400" b="1" dirty="0">
                <a:solidFill>
                  <a:schemeClr val="bg1"/>
                </a:solidFill>
                <a:latin typeface="Bahnschrift Light" panose="020B0502040204020203" pitchFamily="34" charset="0"/>
                <a:cs typeface="Computer Says No" panose="020B0604020202020204" charset="0"/>
              </a:rPr>
              <a:t>Adaptive User Experience</a:t>
            </a:r>
            <a:r>
              <a:rPr lang="en-US" sz="2400" dirty="0">
                <a:solidFill>
                  <a:schemeClr val="bg1"/>
                </a:solidFill>
                <a:latin typeface="Bahnschrift Light" panose="020B0502040204020203" pitchFamily="34" charset="0"/>
                <a:cs typeface="Computer Says No" panose="020B0604020202020204" charset="0"/>
              </a:rPr>
              <a:t> :- Users can expect an adaptive and empathetic experience, with content suggestions aligned with their feelings. For instance, recommending uplifting content during positive emotions and calming options in times of stress.</a:t>
            </a:r>
          </a:p>
          <a:p>
            <a:endParaRPr lang="en-US" sz="2400" dirty="0">
              <a:solidFill>
                <a:schemeClr val="bg1"/>
              </a:solidFill>
              <a:latin typeface="Bahnschrift Light" panose="020B0502040204020203" pitchFamily="34" charset="0"/>
              <a:cs typeface="Computer Says No" panose="020B0604020202020204" charset="0"/>
            </a:endParaRPr>
          </a:p>
          <a:p>
            <a:r>
              <a:rPr lang="en-US" sz="2400" b="1" dirty="0">
                <a:solidFill>
                  <a:schemeClr val="bg1"/>
                </a:solidFill>
                <a:latin typeface="Bahnschrift Light" panose="020B0502040204020203" pitchFamily="34" charset="0"/>
                <a:cs typeface="Computer Says No" panose="020B0604020202020204" charset="0"/>
              </a:rPr>
              <a:t>- Context-aware Recommendations </a:t>
            </a:r>
            <a:r>
              <a:rPr lang="en-US" sz="2400" dirty="0">
                <a:solidFill>
                  <a:schemeClr val="bg1"/>
                </a:solidFill>
                <a:latin typeface="Bahnschrift Light" panose="020B0502040204020203" pitchFamily="34" charset="0"/>
                <a:cs typeface="Computer Says No" panose="020B0604020202020204" charset="0"/>
              </a:rPr>
              <a:t>:-</a:t>
            </a:r>
            <a:r>
              <a:rPr lang="en-US" sz="2400" b="1" dirty="0">
                <a:solidFill>
                  <a:schemeClr val="bg1"/>
                </a:solidFill>
                <a:latin typeface="Bahnschrift Light" panose="020B0502040204020203" pitchFamily="34" charset="0"/>
                <a:cs typeface="Computer Says No" panose="020B0604020202020204" charset="0"/>
              </a:rPr>
              <a:t> </a:t>
            </a:r>
            <a:r>
              <a:rPr lang="en-US" sz="2400" dirty="0">
                <a:solidFill>
                  <a:schemeClr val="bg1"/>
                </a:solidFill>
                <a:latin typeface="Bahnschrift Light" panose="020B0502040204020203" pitchFamily="34" charset="0"/>
                <a:cs typeface="Computer Says No" panose="020B0604020202020204" charset="0"/>
              </a:rPr>
              <a:t>The model considers the emotional context as a key factor, contributing to more context-aware recommendations that go beyond traditional user preferences, fostering a more engaging and satisfying user interaction.</a:t>
            </a:r>
            <a:endParaRPr lang="en-IN" sz="2400" dirty="0">
              <a:solidFill>
                <a:schemeClr val="bg1"/>
              </a:solidFill>
              <a:latin typeface="Bahnschrift Light" panose="020B0502040204020203" pitchFamily="34" charset="0"/>
              <a:cs typeface="Computer Says No" panose="020B0604020202020204" charset="0"/>
            </a:endParaRPr>
          </a:p>
        </p:txBody>
      </p:sp>
    </p:spTree>
    <p:extLst>
      <p:ext uri="{BB962C8B-B14F-4D97-AF65-F5344CB8AC3E}">
        <p14:creationId xmlns:p14="http://schemas.microsoft.com/office/powerpoint/2010/main" val="3978844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2A9A2C-3D14-812A-7259-4ED66F89C38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3D72723-2A05-02F0-9EF4-F7147D74E0D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a:extLst>
              <a:ext uri="{FF2B5EF4-FFF2-40B4-BE49-F238E27FC236}">
                <a16:creationId xmlns:a16="http://schemas.microsoft.com/office/drawing/2014/main" id="{96D55822-261D-A505-C181-3FFB7E3B3FBB}"/>
              </a:ext>
            </a:extLst>
          </p:cNvPr>
          <p:cNvSpPr/>
          <p:nvPr/>
        </p:nvSpPr>
        <p:spPr>
          <a:xfrm>
            <a:off x="-2576678"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4" name="Freeform 4">
            <a:extLst>
              <a:ext uri="{FF2B5EF4-FFF2-40B4-BE49-F238E27FC236}">
                <a16:creationId xmlns:a16="http://schemas.microsoft.com/office/drawing/2014/main" id="{10F4EE29-8B2F-7684-44D4-122E0A356703}"/>
              </a:ext>
            </a:extLst>
          </p:cNvPr>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4"/>
            <a:stretch>
              <a:fillRect/>
            </a:stretch>
          </a:blipFill>
        </p:spPr>
      </p:sp>
      <p:sp>
        <p:nvSpPr>
          <p:cNvPr id="5" name="Freeform 5">
            <a:extLst>
              <a:ext uri="{FF2B5EF4-FFF2-40B4-BE49-F238E27FC236}">
                <a16:creationId xmlns:a16="http://schemas.microsoft.com/office/drawing/2014/main" id="{A7BC2EA7-048A-FAB7-5A08-B710E088B74F}"/>
              </a:ext>
            </a:extLst>
          </p:cNvPr>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8" name="Freeform 8">
            <a:extLst>
              <a:ext uri="{FF2B5EF4-FFF2-40B4-BE49-F238E27FC236}">
                <a16:creationId xmlns:a16="http://schemas.microsoft.com/office/drawing/2014/main" id="{431C9412-5D28-BCB3-7733-571425A512EC}"/>
              </a:ext>
            </a:extLst>
          </p:cNvPr>
          <p:cNvSpPr/>
          <p:nvPr/>
        </p:nvSpPr>
        <p:spPr>
          <a:xfrm>
            <a:off x="4601689" y="84267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5"/>
            <a:stretch>
              <a:fillRect/>
            </a:stretch>
          </a:blipFill>
        </p:spPr>
      </p:sp>
      <p:sp>
        <p:nvSpPr>
          <p:cNvPr id="11" name="Freeform 11">
            <a:extLst>
              <a:ext uri="{FF2B5EF4-FFF2-40B4-BE49-F238E27FC236}">
                <a16:creationId xmlns:a16="http://schemas.microsoft.com/office/drawing/2014/main" id="{965BBF77-7310-3698-DB7F-7734FB62A278}"/>
              </a:ext>
            </a:extLst>
          </p:cNvPr>
          <p:cNvSpPr/>
          <p:nvPr/>
        </p:nvSpPr>
        <p:spPr>
          <a:xfrm flipH="1">
            <a:off x="9992168" y="1795880"/>
            <a:ext cx="8078630" cy="11840963"/>
          </a:xfrm>
          <a:custGeom>
            <a:avLst/>
            <a:gdLst/>
            <a:ahLst/>
            <a:cxnLst/>
            <a:rect l="l" t="t" r="r" b="b"/>
            <a:pathLst>
              <a:path w="8078630" h="11840963">
                <a:moveTo>
                  <a:pt x="8078630" y="0"/>
                </a:moveTo>
                <a:lnTo>
                  <a:pt x="0" y="0"/>
                </a:lnTo>
                <a:lnTo>
                  <a:pt x="0" y="11840963"/>
                </a:lnTo>
                <a:lnTo>
                  <a:pt x="8078630" y="11840963"/>
                </a:lnTo>
                <a:lnTo>
                  <a:pt x="8078630" y="0"/>
                </a:lnTo>
                <a:close/>
              </a:path>
            </a:pathLst>
          </a:custGeom>
          <a:blipFill>
            <a:blip r:embed="rId6">
              <a:alphaModFix amt="20000"/>
            </a:blip>
            <a:stretch>
              <a:fillRect/>
            </a:stretch>
          </a:blipFill>
        </p:spPr>
      </p:sp>
      <p:sp>
        <p:nvSpPr>
          <p:cNvPr id="12" name="TextBox 11">
            <a:extLst>
              <a:ext uri="{FF2B5EF4-FFF2-40B4-BE49-F238E27FC236}">
                <a16:creationId xmlns:a16="http://schemas.microsoft.com/office/drawing/2014/main" id="{9B6DD1F3-21F3-C8A3-2A8D-BDF2B963CEDD}"/>
              </a:ext>
            </a:extLst>
          </p:cNvPr>
          <p:cNvSpPr txBox="1"/>
          <p:nvPr/>
        </p:nvSpPr>
        <p:spPr>
          <a:xfrm>
            <a:off x="296389" y="679209"/>
            <a:ext cx="8610600" cy="830997"/>
          </a:xfrm>
          <a:prstGeom prst="rect">
            <a:avLst/>
          </a:prstGeom>
          <a:noFill/>
        </p:spPr>
        <p:txBody>
          <a:bodyPr wrap="square" rtlCol="0">
            <a:spAutoFit/>
          </a:bodyPr>
          <a:lstStyle/>
          <a:p>
            <a:r>
              <a:rPr lang="en-IN" sz="4800" b="1" dirty="0">
                <a:solidFill>
                  <a:schemeClr val="bg1"/>
                </a:solidFill>
                <a:latin typeface="Bahnschrift Light" panose="020B0502040204020203" pitchFamily="34" charset="0"/>
              </a:rPr>
              <a:t>Dataset Used </a:t>
            </a:r>
          </a:p>
        </p:txBody>
      </p:sp>
      <p:sp>
        <p:nvSpPr>
          <p:cNvPr id="13" name="TextBox 12">
            <a:extLst>
              <a:ext uri="{FF2B5EF4-FFF2-40B4-BE49-F238E27FC236}">
                <a16:creationId xmlns:a16="http://schemas.microsoft.com/office/drawing/2014/main" id="{8413AC29-327E-84EE-59AC-C7802941C154}"/>
              </a:ext>
            </a:extLst>
          </p:cNvPr>
          <p:cNvSpPr txBox="1"/>
          <p:nvPr/>
        </p:nvSpPr>
        <p:spPr>
          <a:xfrm>
            <a:off x="296389" y="2067356"/>
            <a:ext cx="13419611" cy="5078313"/>
          </a:xfrm>
          <a:prstGeom prst="rect">
            <a:avLst/>
          </a:prstGeom>
          <a:noFill/>
        </p:spPr>
        <p:txBody>
          <a:bodyPr wrap="square" rtlCol="0">
            <a:spAutoFit/>
          </a:bodyPr>
          <a:lstStyle/>
          <a:p>
            <a:r>
              <a:rPr lang="en-US" sz="3600" b="0" i="0" dirty="0">
                <a:solidFill>
                  <a:srgbClr val="ECECEC"/>
                </a:solidFill>
                <a:effectLst/>
                <a:latin typeface="Bahnschrift Light" panose="020B0502040204020203" pitchFamily="34" charset="0"/>
              </a:rPr>
              <a:t>Facial Expression Recognition 2013 (FER 2013) dataset is a widely used dataset in the field of computer vision, specifically for training and evaluating models focused on facial expression recognition. It was introduced on Kaggle and has since become a standard benchmark for assessing the performance of emotion recognition algorithms. The dataset comprises 35,887 grayscale images, each measuring 48x48 pixels. These images depict facial expressions corresponding to seven different emotions: anger, disgust, fear, happiness, sadness, surprise, and neutral.</a:t>
            </a:r>
            <a:endParaRPr lang="en-IN" sz="3600" dirty="0">
              <a:solidFill>
                <a:schemeClr val="bg1"/>
              </a:solidFill>
              <a:latin typeface="Bahnschrift Light" panose="020B0502040204020203" pitchFamily="34" charset="0"/>
            </a:endParaRPr>
          </a:p>
        </p:txBody>
      </p:sp>
      <p:sp>
        <p:nvSpPr>
          <p:cNvPr id="14" name="TextBox 13">
            <a:extLst>
              <a:ext uri="{FF2B5EF4-FFF2-40B4-BE49-F238E27FC236}">
                <a16:creationId xmlns:a16="http://schemas.microsoft.com/office/drawing/2014/main" id="{01CA964A-82D7-791A-1CAF-9322100E5E5B}"/>
              </a:ext>
            </a:extLst>
          </p:cNvPr>
          <p:cNvSpPr txBox="1"/>
          <p:nvPr/>
        </p:nvSpPr>
        <p:spPr>
          <a:xfrm>
            <a:off x="14308836" y="1795880"/>
            <a:ext cx="3098863" cy="7294305"/>
          </a:xfrm>
          <a:custGeom>
            <a:avLst/>
            <a:gdLst>
              <a:gd name="connsiteX0" fmla="*/ 0 w 3098863"/>
              <a:gd name="connsiteY0" fmla="*/ 0 h 7294305"/>
              <a:gd name="connsiteX1" fmla="*/ 588784 w 3098863"/>
              <a:gd name="connsiteY1" fmla="*/ 0 h 7294305"/>
              <a:gd name="connsiteX2" fmla="*/ 1177568 w 3098863"/>
              <a:gd name="connsiteY2" fmla="*/ 0 h 7294305"/>
              <a:gd name="connsiteX3" fmla="*/ 1704375 w 3098863"/>
              <a:gd name="connsiteY3" fmla="*/ 0 h 7294305"/>
              <a:gd name="connsiteX4" fmla="*/ 2324147 w 3098863"/>
              <a:gd name="connsiteY4" fmla="*/ 0 h 7294305"/>
              <a:gd name="connsiteX5" fmla="*/ 3098863 w 3098863"/>
              <a:gd name="connsiteY5" fmla="*/ 0 h 7294305"/>
              <a:gd name="connsiteX6" fmla="*/ 3098863 w 3098863"/>
              <a:gd name="connsiteY6" fmla="*/ 590176 h 7294305"/>
              <a:gd name="connsiteX7" fmla="*/ 3098863 w 3098863"/>
              <a:gd name="connsiteY7" fmla="*/ 1107408 h 7294305"/>
              <a:gd name="connsiteX8" fmla="*/ 3098863 w 3098863"/>
              <a:gd name="connsiteY8" fmla="*/ 1697584 h 7294305"/>
              <a:gd name="connsiteX9" fmla="*/ 3098863 w 3098863"/>
              <a:gd name="connsiteY9" fmla="*/ 2141873 h 7294305"/>
              <a:gd name="connsiteX10" fmla="*/ 3098863 w 3098863"/>
              <a:gd name="connsiteY10" fmla="*/ 2732049 h 7294305"/>
              <a:gd name="connsiteX11" fmla="*/ 3098863 w 3098863"/>
              <a:gd name="connsiteY11" fmla="*/ 3176338 h 7294305"/>
              <a:gd name="connsiteX12" fmla="*/ 3098863 w 3098863"/>
              <a:gd name="connsiteY12" fmla="*/ 3620628 h 7294305"/>
              <a:gd name="connsiteX13" fmla="*/ 3098863 w 3098863"/>
              <a:gd name="connsiteY13" fmla="*/ 4137860 h 7294305"/>
              <a:gd name="connsiteX14" fmla="*/ 3098863 w 3098863"/>
              <a:gd name="connsiteY14" fmla="*/ 4728036 h 7294305"/>
              <a:gd name="connsiteX15" fmla="*/ 3098863 w 3098863"/>
              <a:gd name="connsiteY15" fmla="*/ 5172325 h 7294305"/>
              <a:gd name="connsiteX16" fmla="*/ 3098863 w 3098863"/>
              <a:gd name="connsiteY16" fmla="*/ 5616615 h 7294305"/>
              <a:gd name="connsiteX17" fmla="*/ 3098863 w 3098863"/>
              <a:gd name="connsiteY17" fmla="*/ 6425620 h 7294305"/>
              <a:gd name="connsiteX18" fmla="*/ 3098863 w 3098863"/>
              <a:gd name="connsiteY18" fmla="*/ 7294305 h 7294305"/>
              <a:gd name="connsiteX19" fmla="*/ 2479090 w 3098863"/>
              <a:gd name="connsiteY19" fmla="*/ 7294305 h 7294305"/>
              <a:gd name="connsiteX20" fmla="*/ 1952284 w 3098863"/>
              <a:gd name="connsiteY20" fmla="*/ 7294305 h 7294305"/>
              <a:gd name="connsiteX21" fmla="*/ 1394488 w 3098863"/>
              <a:gd name="connsiteY21" fmla="*/ 7294305 h 7294305"/>
              <a:gd name="connsiteX22" fmla="*/ 805704 w 3098863"/>
              <a:gd name="connsiteY22" fmla="*/ 7294305 h 7294305"/>
              <a:gd name="connsiteX23" fmla="*/ 0 w 3098863"/>
              <a:gd name="connsiteY23" fmla="*/ 7294305 h 7294305"/>
              <a:gd name="connsiteX24" fmla="*/ 0 w 3098863"/>
              <a:gd name="connsiteY24" fmla="*/ 6777072 h 7294305"/>
              <a:gd name="connsiteX25" fmla="*/ 0 w 3098863"/>
              <a:gd name="connsiteY25" fmla="*/ 6113954 h 7294305"/>
              <a:gd name="connsiteX26" fmla="*/ 0 w 3098863"/>
              <a:gd name="connsiteY26" fmla="*/ 5377892 h 7294305"/>
              <a:gd name="connsiteX27" fmla="*/ 0 w 3098863"/>
              <a:gd name="connsiteY27" fmla="*/ 4714774 h 7294305"/>
              <a:gd name="connsiteX28" fmla="*/ 0 w 3098863"/>
              <a:gd name="connsiteY28" fmla="*/ 4051655 h 7294305"/>
              <a:gd name="connsiteX29" fmla="*/ 0 w 3098863"/>
              <a:gd name="connsiteY29" fmla="*/ 3242650 h 7294305"/>
              <a:gd name="connsiteX30" fmla="*/ 0 w 3098863"/>
              <a:gd name="connsiteY30" fmla="*/ 2579531 h 7294305"/>
              <a:gd name="connsiteX31" fmla="*/ 0 w 3098863"/>
              <a:gd name="connsiteY31" fmla="*/ 1916413 h 7294305"/>
              <a:gd name="connsiteX32" fmla="*/ 0 w 3098863"/>
              <a:gd name="connsiteY32" fmla="*/ 1180351 h 7294305"/>
              <a:gd name="connsiteX33" fmla="*/ 0 w 3098863"/>
              <a:gd name="connsiteY33" fmla="*/ 0 h 729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098863" h="7294305" extrusionOk="0">
                <a:moveTo>
                  <a:pt x="0" y="0"/>
                </a:moveTo>
                <a:cubicBezTo>
                  <a:pt x="220185" y="-10669"/>
                  <a:pt x="324458" y="28534"/>
                  <a:pt x="588784" y="0"/>
                </a:cubicBezTo>
                <a:cubicBezTo>
                  <a:pt x="853110" y="-28534"/>
                  <a:pt x="1057167" y="1009"/>
                  <a:pt x="1177568" y="0"/>
                </a:cubicBezTo>
                <a:cubicBezTo>
                  <a:pt x="1297969" y="-1009"/>
                  <a:pt x="1514041" y="-21834"/>
                  <a:pt x="1704375" y="0"/>
                </a:cubicBezTo>
                <a:cubicBezTo>
                  <a:pt x="1894709" y="21834"/>
                  <a:pt x="2099126" y="25393"/>
                  <a:pt x="2324147" y="0"/>
                </a:cubicBezTo>
                <a:cubicBezTo>
                  <a:pt x="2549168" y="-25393"/>
                  <a:pt x="2728520" y="-17442"/>
                  <a:pt x="3098863" y="0"/>
                </a:cubicBezTo>
                <a:cubicBezTo>
                  <a:pt x="3120567" y="162764"/>
                  <a:pt x="3085732" y="320695"/>
                  <a:pt x="3098863" y="590176"/>
                </a:cubicBezTo>
                <a:cubicBezTo>
                  <a:pt x="3111994" y="859657"/>
                  <a:pt x="3117018" y="931604"/>
                  <a:pt x="3098863" y="1107408"/>
                </a:cubicBezTo>
                <a:cubicBezTo>
                  <a:pt x="3080708" y="1283212"/>
                  <a:pt x="3097405" y="1437880"/>
                  <a:pt x="3098863" y="1697584"/>
                </a:cubicBezTo>
                <a:cubicBezTo>
                  <a:pt x="3100321" y="1957288"/>
                  <a:pt x="3090987" y="2042229"/>
                  <a:pt x="3098863" y="2141873"/>
                </a:cubicBezTo>
                <a:cubicBezTo>
                  <a:pt x="3106739" y="2241517"/>
                  <a:pt x="3083873" y="2533433"/>
                  <a:pt x="3098863" y="2732049"/>
                </a:cubicBezTo>
                <a:cubicBezTo>
                  <a:pt x="3113853" y="2930665"/>
                  <a:pt x="3106513" y="3054166"/>
                  <a:pt x="3098863" y="3176338"/>
                </a:cubicBezTo>
                <a:cubicBezTo>
                  <a:pt x="3091213" y="3298510"/>
                  <a:pt x="3112968" y="3443900"/>
                  <a:pt x="3098863" y="3620628"/>
                </a:cubicBezTo>
                <a:cubicBezTo>
                  <a:pt x="3084759" y="3797356"/>
                  <a:pt x="3119786" y="3890671"/>
                  <a:pt x="3098863" y="4137860"/>
                </a:cubicBezTo>
                <a:cubicBezTo>
                  <a:pt x="3077940" y="4385049"/>
                  <a:pt x="3076965" y="4488573"/>
                  <a:pt x="3098863" y="4728036"/>
                </a:cubicBezTo>
                <a:cubicBezTo>
                  <a:pt x="3120761" y="4967499"/>
                  <a:pt x="3103210" y="5029241"/>
                  <a:pt x="3098863" y="5172325"/>
                </a:cubicBezTo>
                <a:cubicBezTo>
                  <a:pt x="3094516" y="5315409"/>
                  <a:pt x="3115331" y="5435828"/>
                  <a:pt x="3098863" y="5616615"/>
                </a:cubicBezTo>
                <a:cubicBezTo>
                  <a:pt x="3082396" y="5797402"/>
                  <a:pt x="3060814" y="6242127"/>
                  <a:pt x="3098863" y="6425620"/>
                </a:cubicBezTo>
                <a:cubicBezTo>
                  <a:pt x="3136912" y="6609114"/>
                  <a:pt x="3075003" y="6918371"/>
                  <a:pt x="3098863" y="7294305"/>
                </a:cubicBezTo>
                <a:cubicBezTo>
                  <a:pt x="2901957" y="7275305"/>
                  <a:pt x="2727931" y="7276602"/>
                  <a:pt x="2479090" y="7294305"/>
                </a:cubicBezTo>
                <a:cubicBezTo>
                  <a:pt x="2230249" y="7312008"/>
                  <a:pt x="2078930" y="7281938"/>
                  <a:pt x="1952284" y="7294305"/>
                </a:cubicBezTo>
                <a:cubicBezTo>
                  <a:pt x="1825638" y="7306672"/>
                  <a:pt x="1629820" y="7309883"/>
                  <a:pt x="1394488" y="7294305"/>
                </a:cubicBezTo>
                <a:cubicBezTo>
                  <a:pt x="1159156" y="7278727"/>
                  <a:pt x="941744" y="7298028"/>
                  <a:pt x="805704" y="7294305"/>
                </a:cubicBezTo>
                <a:cubicBezTo>
                  <a:pt x="669664" y="7290582"/>
                  <a:pt x="172237" y="7295143"/>
                  <a:pt x="0" y="7294305"/>
                </a:cubicBezTo>
                <a:cubicBezTo>
                  <a:pt x="5028" y="7169095"/>
                  <a:pt x="-18754" y="7024383"/>
                  <a:pt x="0" y="6777072"/>
                </a:cubicBezTo>
                <a:cubicBezTo>
                  <a:pt x="18754" y="6529761"/>
                  <a:pt x="16820" y="6393343"/>
                  <a:pt x="0" y="6113954"/>
                </a:cubicBezTo>
                <a:cubicBezTo>
                  <a:pt x="-16820" y="5834565"/>
                  <a:pt x="-8177" y="5553123"/>
                  <a:pt x="0" y="5377892"/>
                </a:cubicBezTo>
                <a:cubicBezTo>
                  <a:pt x="8177" y="5202661"/>
                  <a:pt x="-18288" y="5000026"/>
                  <a:pt x="0" y="4714774"/>
                </a:cubicBezTo>
                <a:cubicBezTo>
                  <a:pt x="18288" y="4429522"/>
                  <a:pt x="31025" y="4309343"/>
                  <a:pt x="0" y="4051655"/>
                </a:cubicBezTo>
                <a:cubicBezTo>
                  <a:pt x="-31025" y="3793967"/>
                  <a:pt x="29187" y="3453948"/>
                  <a:pt x="0" y="3242650"/>
                </a:cubicBezTo>
                <a:cubicBezTo>
                  <a:pt x="-29187" y="3031352"/>
                  <a:pt x="7287" y="2903085"/>
                  <a:pt x="0" y="2579531"/>
                </a:cubicBezTo>
                <a:cubicBezTo>
                  <a:pt x="-7287" y="2255977"/>
                  <a:pt x="18806" y="2184133"/>
                  <a:pt x="0" y="1916413"/>
                </a:cubicBezTo>
                <a:cubicBezTo>
                  <a:pt x="-18806" y="1648693"/>
                  <a:pt x="14511" y="1352765"/>
                  <a:pt x="0" y="1180351"/>
                </a:cubicBezTo>
                <a:cubicBezTo>
                  <a:pt x="-14511" y="1007937"/>
                  <a:pt x="14824" y="360308"/>
                  <a:pt x="0" y="0"/>
                </a:cubicBezTo>
                <a:close/>
              </a:path>
            </a:pathLst>
          </a:custGeom>
          <a:noFill/>
          <a:ln w="28575">
            <a:solidFill>
              <a:schemeClr val="accent1">
                <a:lumMod val="20000"/>
                <a:lumOff val="80000"/>
              </a:schemeClr>
            </a:solidFill>
            <a:prstDash val="lgDashDotDot"/>
            <a:extLst>
              <a:ext uri="{C807C97D-BFC1-408E-A445-0C87EB9F89A2}">
                <ask:lineSketchStyleProps xmlns:ask="http://schemas.microsoft.com/office/drawing/2018/sketchyshapes" sd="2299810613">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sz="3600" dirty="0">
                <a:solidFill>
                  <a:schemeClr val="bg1"/>
                </a:solidFill>
                <a:latin typeface="Algerian" panose="04020705040A02060702" pitchFamily="82" charset="0"/>
              </a:rPr>
              <a:t>HAPPY</a:t>
            </a:r>
          </a:p>
          <a:p>
            <a:endParaRPr lang="en-IN" sz="3600" dirty="0">
              <a:solidFill>
                <a:schemeClr val="bg1"/>
              </a:solidFill>
              <a:latin typeface="Algerian" panose="04020705040A02060702" pitchFamily="82" charset="0"/>
            </a:endParaRPr>
          </a:p>
          <a:p>
            <a:r>
              <a:rPr lang="en-IN" sz="3600" dirty="0">
                <a:solidFill>
                  <a:schemeClr val="bg1"/>
                </a:solidFill>
                <a:latin typeface="Algerian" panose="04020705040A02060702" pitchFamily="82" charset="0"/>
              </a:rPr>
              <a:t>SAD</a:t>
            </a:r>
          </a:p>
          <a:p>
            <a:endParaRPr lang="en-IN" sz="3600" dirty="0">
              <a:solidFill>
                <a:schemeClr val="bg1"/>
              </a:solidFill>
              <a:latin typeface="Algerian" panose="04020705040A02060702" pitchFamily="82" charset="0"/>
            </a:endParaRPr>
          </a:p>
          <a:p>
            <a:r>
              <a:rPr lang="en-IN" sz="3600" dirty="0">
                <a:solidFill>
                  <a:schemeClr val="bg1"/>
                </a:solidFill>
                <a:latin typeface="Algerian" panose="04020705040A02060702" pitchFamily="82" charset="0"/>
              </a:rPr>
              <a:t>ANGRY</a:t>
            </a:r>
          </a:p>
          <a:p>
            <a:endParaRPr lang="en-IN" sz="3600" dirty="0">
              <a:solidFill>
                <a:schemeClr val="bg1"/>
              </a:solidFill>
              <a:latin typeface="Algerian" panose="04020705040A02060702" pitchFamily="82" charset="0"/>
            </a:endParaRPr>
          </a:p>
          <a:p>
            <a:r>
              <a:rPr lang="en-IN" sz="3600" dirty="0">
                <a:solidFill>
                  <a:schemeClr val="bg1"/>
                </a:solidFill>
                <a:latin typeface="Algerian" panose="04020705040A02060702" pitchFamily="82" charset="0"/>
              </a:rPr>
              <a:t>NEUTRAL</a:t>
            </a:r>
          </a:p>
          <a:p>
            <a:endParaRPr lang="en-IN" sz="3600" dirty="0">
              <a:solidFill>
                <a:schemeClr val="bg1"/>
              </a:solidFill>
              <a:latin typeface="Algerian" panose="04020705040A02060702" pitchFamily="82" charset="0"/>
            </a:endParaRPr>
          </a:p>
          <a:p>
            <a:r>
              <a:rPr lang="en-IN" sz="3600" dirty="0">
                <a:solidFill>
                  <a:schemeClr val="bg1"/>
                </a:solidFill>
                <a:latin typeface="Algerian" panose="04020705040A02060702" pitchFamily="82" charset="0"/>
              </a:rPr>
              <a:t>DISGUST</a:t>
            </a:r>
          </a:p>
          <a:p>
            <a:endParaRPr lang="en-IN" sz="3600" dirty="0">
              <a:solidFill>
                <a:schemeClr val="bg1"/>
              </a:solidFill>
              <a:latin typeface="Algerian" panose="04020705040A02060702" pitchFamily="82" charset="0"/>
            </a:endParaRPr>
          </a:p>
          <a:p>
            <a:r>
              <a:rPr lang="en-IN" sz="3600" dirty="0">
                <a:solidFill>
                  <a:schemeClr val="bg1"/>
                </a:solidFill>
                <a:latin typeface="Algerian" panose="04020705040A02060702" pitchFamily="82" charset="0"/>
              </a:rPr>
              <a:t>FEAR</a:t>
            </a:r>
          </a:p>
          <a:p>
            <a:endParaRPr lang="en-IN" sz="3600" dirty="0">
              <a:solidFill>
                <a:schemeClr val="bg1"/>
              </a:solidFill>
              <a:latin typeface="Algerian" panose="04020705040A02060702" pitchFamily="82" charset="0"/>
            </a:endParaRPr>
          </a:p>
          <a:p>
            <a:r>
              <a:rPr lang="en-IN" sz="3600" dirty="0">
                <a:solidFill>
                  <a:schemeClr val="bg1"/>
                </a:solidFill>
                <a:latin typeface="Algerian" panose="04020705040A02060702" pitchFamily="82" charset="0"/>
              </a:rPr>
              <a:t>SURPRISE</a:t>
            </a:r>
          </a:p>
        </p:txBody>
      </p:sp>
    </p:spTree>
    <p:extLst>
      <p:ext uri="{BB962C8B-B14F-4D97-AF65-F5344CB8AC3E}">
        <p14:creationId xmlns:p14="http://schemas.microsoft.com/office/powerpoint/2010/main" val="3433174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5A1902-0D57-6DEB-C335-6614A28B19C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37A4A04-DE89-6875-B531-1FA2386EFB0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a:extLst>
              <a:ext uri="{FF2B5EF4-FFF2-40B4-BE49-F238E27FC236}">
                <a16:creationId xmlns:a16="http://schemas.microsoft.com/office/drawing/2014/main" id="{4CFDE2AE-BB8A-1507-0D5A-E29611DA136A}"/>
              </a:ext>
            </a:extLst>
          </p:cNvPr>
          <p:cNvSpPr/>
          <p:nvPr/>
        </p:nvSpPr>
        <p:spPr>
          <a:xfrm>
            <a:off x="-2576678"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4" name="Freeform 4">
            <a:extLst>
              <a:ext uri="{FF2B5EF4-FFF2-40B4-BE49-F238E27FC236}">
                <a16:creationId xmlns:a16="http://schemas.microsoft.com/office/drawing/2014/main" id="{6FC9B6E4-CECB-2C8E-8FA0-3777AF543366}"/>
              </a:ext>
            </a:extLst>
          </p:cNvPr>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4">
              <a:alphaModFix amt="50000"/>
            </a:blip>
            <a:stretch>
              <a:fillRect/>
            </a:stretch>
          </a:blipFill>
        </p:spPr>
      </p:sp>
      <p:sp>
        <p:nvSpPr>
          <p:cNvPr id="5" name="Freeform 5">
            <a:extLst>
              <a:ext uri="{FF2B5EF4-FFF2-40B4-BE49-F238E27FC236}">
                <a16:creationId xmlns:a16="http://schemas.microsoft.com/office/drawing/2014/main" id="{47CB5C7F-033D-2857-BABE-0DC68D454BF2}"/>
              </a:ext>
            </a:extLst>
          </p:cNvPr>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8" name="Freeform 8">
            <a:extLst>
              <a:ext uri="{FF2B5EF4-FFF2-40B4-BE49-F238E27FC236}">
                <a16:creationId xmlns:a16="http://schemas.microsoft.com/office/drawing/2014/main" id="{D2EF0262-2E68-8828-36CA-11E8ABC4321E}"/>
              </a:ext>
            </a:extLst>
          </p:cNvPr>
          <p:cNvSpPr/>
          <p:nvPr/>
        </p:nvSpPr>
        <p:spPr>
          <a:xfrm>
            <a:off x="4601689" y="84267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5"/>
            <a:stretch>
              <a:fillRect/>
            </a:stretch>
          </a:blipFill>
        </p:spPr>
      </p:sp>
      <p:sp>
        <p:nvSpPr>
          <p:cNvPr id="11" name="Freeform 11">
            <a:extLst>
              <a:ext uri="{FF2B5EF4-FFF2-40B4-BE49-F238E27FC236}">
                <a16:creationId xmlns:a16="http://schemas.microsoft.com/office/drawing/2014/main" id="{B2071B0C-8343-EB31-F5D9-F95AEFD59725}"/>
              </a:ext>
            </a:extLst>
          </p:cNvPr>
          <p:cNvSpPr/>
          <p:nvPr/>
        </p:nvSpPr>
        <p:spPr>
          <a:xfrm flipH="1">
            <a:off x="9992168" y="1795880"/>
            <a:ext cx="8078630" cy="11840963"/>
          </a:xfrm>
          <a:custGeom>
            <a:avLst/>
            <a:gdLst/>
            <a:ahLst/>
            <a:cxnLst/>
            <a:rect l="l" t="t" r="r" b="b"/>
            <a:pathLst>
              <a:path w="8078630" h="11840963">
                <a:moveTo>
                  <a:pt x="8078630" y="0"/>
                </a:moveTo>
                <a:lnTo>
                  <a:pt x="0" y="0"/>
                </a:lnTo>
                <a:lnTo>
                  <a:pt x="0" y="11840963"/>
                </a:lnTo>
                <a:lnTo>
                  <a:pt x="8078630" y="11840963"/>
                </a:lnTo>
                <a:lnTo>
                  <a:pt x="8078630" y="0"/>
                </a:lnTo>
                <a:close/>
              </a:path>
            </a:pathLst>
          </a:custGeom>
          <a:blipFill>
            <a:blip r:embed="rId6">
              <a:alphaModFix amt="50000"/>
            </a:blip>
            <a:stretch>
              <a:fillRect/>
            </a:stretch>
          </a:blipFill>
        </p:spPr>
      </p:sp>
      <p:sp>
        <p:nvSpPr>
          <p:cNvPr id="9" name="TextBox 8">
            <a:extLst>
              <a:ext uri="{FF2B5EF4-FFF2-40B4-BE49-F238E27FC236}">
                <a16:creationId xmlns:a16="http://schemas.microsoft.com/office/drawing/2014/main" id="{479E28A9-071D-285C-C401-047B7D435523}"/>
              </a:ext>
            </a:extLst>
          </p:cNvPr>
          <p:cNvSpPr txBox="1"/>
          <p:nvPr/>
        </p:nvSpPr>
        <p:spPr>
          <a:xfrm>
            <a:off x="668512" y="723900"/>
            <a:ext cx="14478000" cy="8956298"/>
          </a:xfrm>
          <a:prstGeom prst="rect">
            <a:avLst/>
          </a:prstGeom>
          <a:noFill/>
        </p:spPr>
        <p:txBody>
          <a:bodyPr wrap="square" rtlCol="0">
            <a:spAutoFit/>
          </a:bodyPr>
          <a:lstStyle/>
          <a:p>
            <a:r>
              <a:rPr lang="en-US" sz="3600" dirty="0">
                <a:solidFill>
                  <a:schemeClr val="bg1"/>
                </a:solidFill>
                <a:latin typeface="Bahnschrift Light" panose="020B0502040204020203" pitchFamily="34" charset="0"/>
              </a:rPr>
              <a:t>Using the MobileNetV2 pre-trained model for Facial Expression Recognition, the algorithm would be adapted accordingly. Here's how the algorithm would look:</a:t>
            </a:r>
          </a:p>
          <a:p>
            <a:endParaRPr lang="en-US" sz="3600" dirty="0">
              <a:solidFill>
                <a:schemeClr val="bg1"/>
              </a:solidFill>
              <a:latin typeface="Bahnschrift Light" panose="020B0502040204020203" pitchFamily="34" charset="0"/>
            </a:endParaRPr>
          </a:p>
          <a:p>
            <a:r>
              <a:rPr lang="en-US" sz="3600" dirty="0">
                <a:solidFill>
                  <a:schemeClr val="bg1"/>
                </a:solidFill>
                <a:latin typeface="Bahnschrift Light" panose="020B0502040204020203" pitchFamily="34" charset="0"/>
              </a:rPr>
              <a:t>1. Data Collection and Preprocessing:</a:t>
            </a:r>
          </a:p>
          <a:p>
            <a:r>
              <a:rPr lang="en-US" sz="3600" dirty="0">
                <a:solidFill>
                  <a:schemeClr val="bg1"/>
                </a:solidFill>
                <a:latin typeface="Bahnschrift Light" panose="020B0502040204020203" pitchFamily="34" charset="0"/>
              </a:rPr>
              <a:t>   - Collect a labeled dataset of facial images, ensuring it aligns with the emotion categories you want to recognize.</a:t>
            </a:r>
          </a:p>
          <a:p>
            <a:r>
              <a:rPr lang="en-US" sz="3600" dirty="0">
                <a:solidFill>
                  <a:schemeClr val="bg1"/>
                </a:solidFill>
                <a:latin typeface="Bahnschrift Light" panose="020B0502040204020203" pitchFamily="34" charset="0"/>
              </a:rPr>
              <a:t>   - Preprocess the images by resizing them to fit the input size expected by MobileNetV2 and applying normalization.</a:t>
            </a:r>
          </a:p>
          <a:p>
            <a:endParaRPr lang="en-US" sz="3600" dirty="0">
              <a:solidFill>
                <a:schemeClr val="bg1"/>
              </a:solidFill>
              <a:latin typeface="Bahnschrift Light" panose="020B0502040204020203" pitchFamily="34" charset="0"/>
            </a:endParaRPr>
          </a:p>
          <a:p>
            <a:r>
              <a:rPr lang="en-US" sz="3600" dirty="0">
                <a:solidFill>
                  <a:schemeClr val="bg1"/>
                </a:solidFill>
                <a:latin typeface="Bahnschrift Light" panose="020B0502040204020203" pitchFamily="34" charset="0"/>
              </a:rPr>
              <a:t>2. Transfer Learning with MobileNetV2:</a:t>
            </a:r>
          </a:p>
          <a:p>
            <a:r>
              <a:rPr lang="en-US" sz="3600" dirty="0">
                <a:solidFill>
                  <a:schemeClr val="bg1"/>
                </a:solidFill>
                <a:latin typeface="Bahnschrift Light" panose="020B0502040204020203" pitchFamily="34" charset="0"/>
              </a:rPr>
              <a:t>   - Load the pre-trained MobileNetV2 model (commonly available in deep learning frameworks like TensorFlow or PyTorch).</a:t>
            </a:r>
          </a:p>
          <a:p>
            <a:r>
              <a:rPr lang="en-US" sz="3600" dirty="0">
                <a:solidFill>
                  <a:schemeClr val="bg1"/>
                </a:solidFill>
                <a:latin typeface="Bahnschrift Light" panose="020B0502040204020203" pitchFamily="34" charset="0"/>
              </a:rPr>
              <a:t>   - Remove the fully connected layers at the end of the MobileNetV2 architecture.</a:t>
            </a:r>
          </a:p>
          <a:p>
            <a:endParaRPr lang="en-US" sz="3600" dirty="0">
              <a:solidFill>
                <a:schemeClr val="bg1"/>
              </a:solidFill>
              <a:latin typeface="Bahnschrift Light" panose="020B0502040204020203" pitchFamily="34" charset="0"/>
            </a:endParaRPr>
          </a:p>
        </p:txBody>
      </p:sp>
    </p:spTree>
    <p:extLst>
      <p:ext uri="{BB962C8B-B14F-4D97-AF65-F5344CB8AC3E}">
        <p14:creationId xmlns:p14="http://schemas.microsoft.com/office/powerpoint/2010/main" val="4106508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04CD5-69EA-F89B-12C2-D6459ADA67B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2C0BA7D-997C-4B52-5A8C-E0B4A9A5AFD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a:extLst>
              <a:ext uri="{FF2B5EF4-FFF2-40B4-BE49-F238E27FC236}">
                <a16:creationId xmlns:a16="http://schemas.microsoft.com/office/drawing/2014/main" id="{47EB463C-489A-2732-C62D-1C79CBADB944}"/>
              </a:ext>
            </a:extLst>
          </p:cNvPr>
          <p:cNvSpPr/>
          <p:nvPr/>
        </p:nvSpPr>
        <p:spPr>
          <a:xfrm>
            <a:off x="-2576678"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4" name="Freeform 4">
            <a:extLst>
              <a:ext uri="{FF2B5EF4-FFF2-40B4-BE49-F238E27FC236}">
                <a16:creationId xmlns:a16="http://schemas.microsoft.com/office/drawing/2014/main" id="{FE2B3ECD-1775-0F88-4559-1CB7D91C9B26}"/>
              </a:ext>
            </a:extLst>
          </p:cNvPr>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4">
              <a:alphaModFix amt="50000"/>
            </a:blip>
            <a:stretch>
              <a:fillRect/>
            </a:stretch>
          </a:blipFill>
        </p:spPr>
      </p:sp>
      <p:sp>
        <p:nvSpPr>
          <p:cNvPr id="5" name="Freeform 5">
            <a:extLst>
              <a:ext uri="{FF2B5EF4-FFF2-40B4-BE49-F238E27FC236}">
                <a16:creationId xmlns:a16="http://schemas.microsoft.com/office/drawing/2014/main" id="{754D4D13-E50C-AA43-86D8-FBD5B4740632}"/>
              </a:ext>
            </a:extLst>
          </p:cNvPr>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8" name="Freeform 8">
            <a:extLst>
              <a:ext uri="{FF2B5EF4-FFF2-40B4-BE49-F238E27FC236}">
                <a16:creationId xmlns:a16="http://schemas.microsoft.com/office/drawing/2014/main" id="{583088D6-6940-7B41-AC98-2B82F5061014}"/>
              </a:ext>
            </a:extLst>
          </p:cNvPr>
          <p:cNvSpPr/>
          <p:nvPr/>
        </p:nvSpPr>
        <p:spPr>
          <a:xfrm>
            <a:off x="4601689" y="84267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5"/>
            <a:stretch>
              <a:fillRect/>
            </a:stretch>
          </a:blipFill>
        </p:spPr>
      </p:sp>
      <p:sp>
        <p:nvSpPr>
          <p:cNvPr id="11" name="Freeform 11">
            <a:extLst>
              <a:ext uri="{FF2B5EF4-FFF2-40B4-BE49-F238E27FC236}">
                <a16:creationId xmlns:a16="http://schemas.microsoft.com/office/drawing/2014/main" id="{2E2C342C-6CDF-DA43-ECA1-0716087144A0}"/>
              </a:ext>
            </a:extLst>
          </p:cNvPr>
          <p:cNvSpPr/>
          <p:nvPr/>
        </p:nvSpPr>
        <p:spPr>
          <a:xfrm flipH="1">
            <a:off x="9992168" y="1795880"/>
            <a:ext cx="8078630" cy="11840963"/>
          </a:xfrm>
          <a:custGeom>
            <a:avLst/>
            <a:gdLst/>
            <a:ahLst/>
            <a:cxnLst/>
            <a:rect l="l" t="t" r="r" b="b"/>
            <a:pathLst>
              <a:path w="8078630" h="11840963">
                <a:moveTo>
                  <a:pt x="8078630" y="0"/>
                </a:moveTo>
                <a:lnTo>
                  <a:pt x="0" y="0"/>
                </a:lnTo>
                <a:lnTo>
                  <a:pt x="0" y="11840963"/>
                </a:lnTo>
                <a:lnTo>
                  <a:pt x="8078630" y="11840963"/>
                </a:lnTo>
                <a:lnTo>
                  <a:pt x="8078630" y="0"/>
                </a:lnTo>
                <a:close/>
              </a:path>
            </a:pathLst>
          </a:custGeom>
          <a:blipFill>
            <a:blip r:embed="rId6">
              <a:alphaModFix amt="50000"/>
            </a:blip>
            <a:stretch>
              <a:fillRect/>
            </a:stretch>
          </a:blipFill>
        </p:spPr>
      </p:sp>
      <p:sp>
        <p:nvSpPr>
          <p:cNvPr id="9" name="TextBox 8">
            <a:extLst>
              <a:ext uri="{FF2B5EF4-FFF2-40B4-BE49-F238E27FC236}">
                <a16:creationId xmlns:a16="http://schemas.microsoft.com/office/drawing/2014/main" id="{FE3BFD6D-E8BB-B020-A9E1-0A124C4DB2A9}"/>
              </a:ext>
            </a:extLst>
          </p:cNvPr>
          <p:cNvSpPr txBox="1"/>
          <p:nvPr/>
        </p:nvSpPr>
        <p:spPr>
          <a:xfrm>
            <a:off x="668512" y="723900"/>
            <a:ext cx="14478000" cy="8956298"/>
          </a:xfrm>
          <a:prstGeom prst="rect">
            <a:avLst/>
          </a:prstGeom>
          <a:noFill/>
        </p:spPr>
        <p:txBody>
          <a:bodyPr wrap="square" rtlCol="0">
            <a:spAutoFit/>
          </a:bodyPr>
          <a:lstStyle/>
          <a:p>
            <a:endParaRPr lang="en-US" sz="3600" dirty="0">
              <a:solidFill>
                <a:schemeClr val="bg1"/>
              </a:solidFill>
              <a:latin typeface="Bahnschrift Light" panose="020B0502040204020203" pitchFamily="34" charset="0"/>
            </a:endParaRPr>
          </a:p>
          <a:p>
            <a:r>
              <a:rPr lang="en-US" sz="3600" dirty="0">
                <a:solidFill>
                  <a:schemeClr val="bg1"/>
                </a:solidFill>
                <a:latin typeface="Bahnschrift Light" panose="020B0502040204020203" pitchFamily="34" charset="0"/>
              </a:rPr>
              <a:t>3. Custom Classifier Head:</a:t>
            </a:r>
          </a:p>
          <a:p>
            <a:r>
              <a:rPr lang="en-US" sz="3600" dirty="0">
                <a:solidFill>
                  <a:schemeClr val="bg1"/>
                </a:solidFill>
                <a:latin typeface="Bahnschrift Light" panose="020B0502040204020203" pitchFamily="34" charset="0"/>
              </a:rPr>
              <a:t>   - Add a custom classifier head to the MobileNetV2 base. This head consists of fully connected layers for emotion classification.</a:t>
            </a:r>
          </a:p>
          <a:p>
            <a:r>
              <a:rPr lang="en-US" sz="3600" dirty="0">
                <a:solidFill>
                  <a:schemeClr val="bg1"/>
                </a:solidFill>
                <a:latin typeface="Bahnschrift Light" panose="020B0502040204020203" pitchFamily="34" charset="0"/>
              </a:rPr>
              <a:t>   - Train only the weights of the custom classifier head while keeping the pre-trained MobileNetV2 weights frozen.</a:t>
            </a:r>
          </a:p>
          <a:p>
            <a:endParaRPr lang="en-US" sz="3600" dirty="0">
              <a:solidFill>
                <a:schemeClr val="bg1"/>
              </a:solidFill>
              <a:latin typeface="Bahnschrift Light" panose="020B0502040204020203" pitchFamily="34" charset="0"/>
            </a:endParaRPr>
          </a:p>
          <a:p>
            <a:r>
              <a:rPr lang="en-US" sz="3600" dirty="0">
                <a:solidFill>
                  <a:schemeClr val="bg1"/>
                </a:solidFill>
                <a:latin typeface="Bahnschrift Light" panose="020B0502040204020203" pitchFamily="34" charset="0"/>
              </a:rPr>
              <a:t>4. Model Training:</a:t>
            </a:r>
          </a:p>
          <a:p>
            <a:r>
              <a:rPr lang="en-US" sz="3600" dirty="0">
                <a:solidFill>
                  <a:schemeClr val="bg1"/>
                </a:solidFill>
                <a:latin typeface="Bahnschrift Light" panose="020B0502040204020203" pitchFamily="34" charset="0"/>
              </a:rPr>
              <a:t>   - Train the modified model on the labeled dataset using transfer learning.</a:t>
            </a:r>
          </a:p>
          <a:p>
            <a:r>
              <a:rPr lang="en-US" sz="3600" dirty="0">
                <a:solidFill>
                  <a:schemeClr val="bg1"/>
                </a:solidFill>
                <a:latin typeface="Bahnschrift Light" panose="020B0502040204020203" pitchFamily="34" charset="0"/>
              </a:rPr>
              <a:t>   - Use a suitable loss function (e.g., categorical cross-entropy) and an optimizer (e.g., Adam).</a:t>
            </a:r>
          </a:p>
          <a:p>
            <a:endParaRPr lang="en-US" sz="3600" dirty="0">
              <a:solidFill>
                <a:schemeClr val="bg1"/>
              </a:solidFill>
              <a:latin typeface="Bahnschrift Light" panose="020B0502040204020203" pitchFamily="34" charset="0"/>
            </a:endParaRPr>
          </a:p>
          <a:p>
            <a:r>
              <a:rPr lang="en-US" sz="3600" dirty="0">
                <a:solidFill>
                  <a:schemeClr val="bg1"/>
                </a:solidFill>
                <a:latin typeface="Bahnschrift Light" panose="020B0502040204020203" pitchFamily="34" charset="0"/>
              </a:rPr>
              <a:t>5. Model Evaluation:</a:t>
            </a:r>
          </a:p>
          <a:p>
            <a:r>
              <a:rPr lang="en-US" sz="3600" dirty="0">
                <a:solidFill>
                  <a:schemeClr val="bg1"/>
                </a:solidFill>
                <a:latin typeface="Bahnschrift Light" panose="020B0502040204020203" pitchFamily="34" charset="0"/>
              </a:rPr>
              <a:t>   - Evaluate the trained model on a separate test set using classification metrics (accuracy, precision, recall, F1 score).</a:t>
            </a:r>
          </a:p>
        </p:txBody>
      </p:sp>
    </p:spTree>
    <p:extLst>
      <p:ext uri="{BB962C8B-B14F-4D97-AF65-F5344CB8AC3E}">
        <p14:creationId xmlns:p14="http://schemas.microsoft.com/office/powerpoint/2010/main" val="3977590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05328-A1FE-F9B6-F8D6-E463E384767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3E6024C-2936-B770-6B82-2A21FA2A0AE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a:extLst>
              <a:ext uri="{FF2B5EF4-FFF2-40B4-BE49-F238E27FC236}">
                <a16:creationId xmlns:a16="http://schemas.microsoft.com/office/drawing/2014/main" id="{D3F3F07C-3314-7252-C2FA-348B1D991F12}"/>
              </a:ext>
            </a:extLst>
          </p:cNvPr>
          <p:cNvSpPr/>
          <p:nvPr/>
        </p:nvSpPr>
        <p:spPr>
          <a:xfrm>
            <a:off x="-2576678"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4" name="Freeform 4">
            <a:extLst>
              <a:ext uri="{FF2B5EF4-FFF2-40B4-BE49-F238E27FC236}">
                <a16:creationId xmlns:a16="http://schemas.microsoft.com/office/drawing/2014/main" id="{2BA2AC47-C8F9-6C02-318C-264ABEA5DF28}"/>
              </a:ext>
            </a:extLst>
          </p:cNvPr>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4">
              <a:alphaModFix amt="50000"/>
            </a:blip>
            <a:stretch>
              <a:fillRect/>
            </a:stretch>
          </a:blipFill>
        </p:spPr>
      </p:sp>
      <p:sp>
        <p:nvSpPr>
          <p:cNvPr id="5" name="Freeform 5">
            <a:extLst>
              <a:ext uri="{FF2B5EF4-FFF2-40B4-BE49-F238E27FC236}">
                <a16:creationId xmlns:a16="http://schemas.microsoft.com/office/drawing/2014/main" id="{A185D1A8-0F43-64C6-AC63-F23A6BAF2CA0}"/>
              </a:ext>
            </a:extLst>
          </p:cNvPr>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8" name="Freeform 8">
            <a:extLst>
              <a:ext uri="{FF2B5EF4-FFF2-40B4-BE49-F238E27FC236}">
                <a16:creationId xmlns:a16="http://schemas.microsoft.com/office/drawing/2014/main" id="{886C522E-39D4-64A8-9137-43491FB4ADE4}"/>
              </a:ext>
            </a:extLst>
          </p:cNvPr>
          <p:cNvSpPr/>
          <p:nvPr/>
        </p:nvSpPr>
        <p:spPr>
          <a:xfrm>
            <a:off x="4601689" y="84267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5"/>
            <a:stretch>
              <a:fillRect/>
            </a:stretch>
          </a:blipFill>
        </p:spPr>
      </p:sp>
      <p:sp>
        <p:nvSpPr>
          <p:cNvPr id="11" name="Freeform 11">
            <a:extLst>
              <a:ext uri="{FF2B5EF4-FFF2-40B4-BE49-F238E27FC236}">
                <a16:creationId xmlns:a16="http://schemas.microsoft.com/office/drawing/2014/main" id="{C1BBEB45-5263-566C-2EF2-5B474F8FBD5E}"/>
              </a:ext>
            </a:extLst>
          </p:cNvPr>
          <p:cNvSpPr/>
          <p:nvPr/>
        </p:nvSpPr>
        <p:spPr>
          <a:xfrm flipH="1">
            <a:off x="9992168" y="1795880"/>
            <a:ext cx="8078630" cy="11840963"/>
          </a:xfrm>
          <a:custGeom>
            <a:avLst/>
            <a:gdLst/>
            <a:ahLst/>
            <a:cxnLst/>
            <a:rect l="l" t="t" r="r" b="b"/>
            <a:pathLst>
              <a:path w="8078630" h="11840963">
                <a:moveTo>
                  <a:pt x="8078630" y="0"/>
                </a:moveTo>
                <a:lnTo>
                  <a:pt x="0" y="0"/>
                </a:lnTo>
                <a:lnTo>
                  <a:pt x="0" y="11840963"/>
                </a:lnTo>
                <a:lnTo>
                  <a:pt x="8078630" y="11840963"/>
                </a:lnTo>
                <a:lnTo>
                  <a:pt x="8078630" y="0"/>
                </a:lnTo>
                <a:close/>
              </a:path>
            </a:pathLst>
          </a:custGeom>
          <a:blipFill>
            <a:blip r:embed="rId6">
              <a:alphaModFix amt="50000"/>
            </a:blip>
            <a:stretch>
              <a:fillRect/>
            </a:stretch>
          </a:blipFill>
        </p:spPr>
      </p:sp>
      <p:sp>
        <p:nvSpPr>
          <p:cNvPr id="9" name="TextBox 8">
            <a:extLst>
              <a:ext uri="{FF2B5EF4-FFF2-40B4-BE49-F238E27FC236}">
                <a16:creationId xmlns:a16="http://schemas.microsoft.com/office/drawing/2014/main" id="{3940FB83-FD38-6DE2-AC0B-86D36B7F4A8C}"/>
              </a:ext>
            </a:extLst>
          </p:cNvPr>
          <p:cNvSpPr txBox="1"/>
          <p:nvPr/>
        </p:nvSpPr>
        <p:spPr>
          <a:xfrm>
            <a:off x="668512" y="723900"/>
            <a:ext cx="14478000" cy="7848302"/>
          </a:xfrm>
          <a:prstGeom prst="rect">
            <a:avLst/>
          </a:prstGeom>
          <a:noFill/>
        </p:spPr>
        <p:txBody>
          <a:bodyPr wrap="square" rtlCol="0">
            <a:spAutoFit/>
          </a:bodyPr>
          <a:lstStyle/>
          <a:p>
            <a:r>
              <a:rPr lang="en-US" sz="3600" dirty="0">
                <a:solidFill>
                  <a:schemeClr val="bg1"/>
                </a:solidFill>
                <a:latin typeface="Bahnschrift Light" panose="020B0502040204020203" pitchFamily="34" charset="0"/>
              </a:rPr>
              <a:t>6. Real-time Inference:</a:t>
            </a:r>
          </a:p>
          <a:p>
            <a:r>
              <a:rPr lang="en-US" sz="3600" dirty="0">
                <a:solidFill>
                  <a:schemeClr val="bg1"/>
                </a:solidFill>
                <a:latin typeface="Bahnschrift Light" panose="020B0502040204020203" pitchFamily="34" charset="0"/>
              </a:rPr>
              <a:t>   - Deploy the trained MobileNetV2-based model for real-time inference on new facial images or video frames.</a:t>
            </a:r>
          </a:p>
          <a:p>
            <a:endParaRPr lang="en-US" sz="3600" dirty="0">
              <a:solidFill>
                <a:schemeClr val="bg1"/>
              </a:solidFill>
              <a:latin typeface="Bahnschrift Light" panose="020B0502040204020203" pitchFamily="34" charset="0"/>
            </a:endParaRPr>
          </a:p>
          <a:p>
            <a:r>
              <a:rPr lang="en-US" sz="3600" dirty="0">
                <a:solidFill>
                  <a:schemeClr val="bg1"/>
                </a:solidFill>
                <a:latin typeface="Bahnschrift Light" panose="020B0502040204020203" pitchFamily="34" charset="0"/>
              </a:rPr>
              <a:t>7. Integration with Recommender System:</a:t>
            </a:r>
          </a:p>
          <a:p>
            <a:r>
              <a:rPr lang="en-US" sz="3600" dirty="0">
                <a:solidFill>
                  <a:schemeClr val="bg1"/>
                </a:solidFill>
                <a:latin typeface="Bahnschrift Light" panose="020B0502040204020203" pitchFamily="34" charset="0"/>
              </a:rPr>
              <a:t>   - Integrate the MobileNetV2-based Facial Expression Recognition model into the Human Emotion Detection and Recommender System.</a:t>
            </a:r>
          </a:p>
          <a:p>
            <a:r>
              <a:rPr lang="en-US" sz="3600" dirty="0">
                <a:solidFill>
                  <a:schemeClr val="bg1"/>
                </a:solidFill>
                <a:latin typeface="Bahnschrift Light" panose="020B0502040204020203" pitchFamily="34" charset="0"/>
              </a:rPr>
              <a:t>   - Use the recognized emotions to adjust recommendations dynamically.</a:t>
            </a:r>
          </a:p>
          <a:p>
            <a:endParaRPr lang="en-US" sz="3600" dirty="0">
              <a:solidFill>
                <a:schemeClr val="bg1"/>
              </a:solidFill>
              <a:latin typeface="Bahnschrift Light" panose="020B0502040204020203" pitchFamily="34" charset="0"/>
            </a:endParaRPr>
          </a:p>
          <a:p>
            <a:r>
              <a:rPr lang="en-US" sz="3600" dirty="0">
                <a:solidFill>
                  <a:schemeClr val="bg1"/>
                </a:solidFill>
                <a:latin typeface="Bahnschrift Light" panose="020B0502040204020203" pitchFamily="34" charset="0"/>
              </a:rPr>
              <a:t>8. Fine-tuning:</a:t>
            </a:r>
          </a:p>
          <a:p>
            <a:r>
              <a:rPr lang="en-US" sz="3600" dirty="0">
                <a:solidFill>
                  <a:schemeClr val="bg1"/>
                </a:solidFill>
                <a:latin typeface="Bahnschrift Light" panose="020B0502040204020203" pitchFamily="34" charset="0"/>
              </a:rPr>
              <a:t>   - Fine-tune the MobileNetV2-based model based on user feedback and continuous learning.</a:t>
            </a:r>
          </a:p>
          <a:p>
            <a:endParaRPr lang="en-US" sz="3600" dirty="0">
              <a:solidFill>
                <a:schemeClr val="bg1"/>
              </a:solidFill>
              <a:latin typeface="Bahnschrift Light" panose="020B0502040204020203" pitchFamily="34" charset="0"/>
            </a:endParaRPr>
          </a:p>
        </p:txBody>
      </p:sp>
    </p:spTree>
    <p:extLst>
      <p:ext uri="{BB962C8B-B14F-4D97-AF65-F5344CB8AC3E}">
        <p14:creationId xmlns:p14="http://schemas.microsoft.com/office/powerpoint/2010/main" val="751096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23308-95CD-DEF0-66D2-0E31A623A1A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5492CF7-FAFA-91D5-293C-A0F0EF07BD13}"/>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6" name="TextBox 5">
            <a:extLst>
              <a:ext uri="{FF2B5EF4-FFF2-40B4-BE49-F238E27FC236}">
                <a16:creationId xmlns:a16="http://schemas.microsoft.com/office/drawing/2014/main" id="{2E8E76EC-4239-1DE0-DCC5-2AD779BF8F6A}"/>
              </a:ext>
            </a:extLst>
          </p:cNvPr>
          <p:cNvSpPr txBox="1"/>
          <p:nvPr/>
        </p:nvSpPr>
        <p:spPr>
          <a:xfrm>
            <a:off x="533400" y="190500"/>
            <a:ext cx="17221200" cy="10433625"/>
          </a:xfrm>
          <a:prstGeom prst="rect">
            <a:avLst/>
          </a:prstGeom>
          <a:noFill/>
        </p:spPr>
        <p:txBody>
          <a:bodyPr wrap="square" rtlCol="0">
            <a:spAutoFit/>
          </a:bodyPr>
          <a:lstStyle/>
          <a:p>
            <a:endParaRPr lang="en-US" sz="2800" dirty="0">
              <a:solidFill>
                <a:schemeClr val="bg1"/>
              </a:solidFill>
              <a:latin typeface="Bahnschrift Light" panose="020B0502040204020203" pitchFamily="34" charset="0"/>
            </a:endParaRPr>
          </a:p>
          <a:p>
            <a:endParaRPr lang="en-US" sz="2800" dirty="0">
              <a:solidFill>
                <a:schemeClr val="bg1"/>
              </a:solidFill>
              <a:latin typeface="Bahnschrift Light" panose="020B0502040204020203" pitchFamily="34" charset="0"/>
            </a:endParaRPr>
          </a:p>
          <a:p>
            <a:r>
              <a:rPr lang="en-US" sz="2800" dirty="0">
                <a:solidFill>
                  <a:schemeClr val="bg1"/>
                </a:solidFill>
                <a:latin typeface="Bahnschrift Light" panose="020B0502040204020203" pitchFamily="34" charset="0"/>
              </a:rPr>
              <a:t>In a scenario where the user's mood is detected in real-time, and this information is used by a recommender system, a hybrid approach involving content-based and contextual recommendations would be effective. Here's an overview of the type of recommender system used in this context:</a:t>
            </a:r>
          </a:p>
          <a:p>
            <a:endParaRPr lang="en-US" sz="2800" dirty="0">
              <a:solidFill>
                <a:schemeClr val="bg1"/>
              </a:solidFill>
              <a:latin typeface="Bahnschrift Light" panose="020B0502040204020203" pitchFamily="34" charset="0"/>
            </a:endParaRPr>
          </a:p>
          <a:p>
            <a:r>
              <a:rPr lang="en-US" sz="2800" b="1" dirty="0">
                <a:solidFill>
                  <a:schemeClr val="bg1"/>
                </a:solidFill>
                <a:latin typeface="Bahnschrift Light" panose="020B0502040204020203" pitchFamily="34" charset="0"/>
              </a:rPr>
              <a:t>Hybrid Recommender System:</a:t>
            </a:r>
          </a:p>
          <a:p>
            <a:endParaRPr lang="en-US" sz="2800" dirty="0">
              <a:solidFill>
                <a:schemeClr val="bg1"/>
              </a:solidFill>
              <a:latin typeface="Bahnschrift Light" panose="020B0502040204020203" pitchFamily="34" charset="0"/>
            </a:endParaRPr>
          </a:p>
          <a:p>
            <a:r>
              <a:rPr lang="en-US" sz="2800" dirty="0">
                <a:solidFill>
                  <a:schemeClr val="bg1"/>
                </a:solidFill>
                <a:latin typeface="Bahnschrift Light" panose="020B0502040204020203" pitchFamily="34" charset="0"/>
              </a:rPr>
              <a:t> 1. Content-Based Filtering:</a:t>
            </a:r>
          </a:p>
          <a:p>
            <a:r>
              <a:rPr lang="en-US" sz="2800" dirty="0">
                <a:solidFill>
                  <a:schemeClr val="bg1"/>
                </a:solidFill>
                <a:latin typeface="Bahnschrift Light" panose="020B0502040204020203" pitchFamily="34" charset="0"/>
              </a:rPr>
              <a:t>   - Emotion-Based Content Tagging:</a:t>
            </a:r>
          </a:p>
          <a:p>
            <a:r>
              <a:rPr lang="en-US" sz="2800" dirty="0">
                <a:solidFill>
                  <a:schemeClr val="bg1"/>
                </a:solidFill>
                <a:latin typeface="Bahnschrift Light" panose="020B0502040204020203" pitchFamily="34" charset="0"/>
              </a:rPr>
              <a:t>   - Assign emotional tags to content based on their characteristics, themes, or tones. This        could involve manually tagging content or utilizing automated content analysis.</a:t>
            </a:r>
          </a:p>
          <a:p>
            <a:endParaRPr lang="en-US" sz="2800" dirty="0">
              <a:solidFill>
                <a:schemeClr val="bg1"/>
              </a:solidFill>
              <a:latin typeface="Bahnschrift Light" panose="020B0502040204020203" pitchFamily="34" charset="0"/>
            </a:endParaRPr>
          </a:p>
          <a:p>
            <a:r>
              <a:rPr lang="en-US" sz="2800" dirty="0">
                <a:solidFill>
                  <a:schemeClr val="bg1"/>
                </a:solidFill>
                <a:latin typeface="Bahnschrift Light" panose="020B0502040204020203" pitchFamily="34" charset="0"/>
              </a:rPr>
              <a:t>   - Content Recommendation:</a:t>
            </a:r>
          </a:p>
          <a:p>
            <a:r>
              <a:rPr lang="en-US" sz="2800" dirty="0">
                <a:solidFill>
                  <a:schemeClr val="bg1"/>
                </a:solidFill>
                <a:latin typeface="Bahnschrift Light" panose="020B0502040204020203" pitchFamily="34" charset="0"/>
              </a:rPr>
              <a:t>   - Recommend content that aligns with the user's historical preferences and emotional states. Prioritize content with emotional tags that complement the user's detected mood.</a:t>
            </a:r>
          </a:p>
          <a:p>
            <a:endParaRPr lang="en-US" sz="2800" dirty="0">
              <a:solidFill>
                <a:schemeClr val="bg1"/>
              </a:solidFill>
              <a:latin typeface="Bahnschrift Light" panose="020B0502040204020203" pitchFamily="34" charset="0"/>
            </a:endParaRPr>
          </a:p>
          <a:p>
            <a:r>
              <a:rPr lang="en-US" sz="2800" dirty="0">
                <a:solidFill>
                  <a:schemeClr val="bg1"/>
                </a:solidFill>
                <a:latin typeface="Bahnschrift Light" panose="020B0502040204020203" pitchFamily="34" charset="0"/>
              </a:rPr>
              <a:t>2. Contextual Recommendations:</a:t>
            </a:r>
          </a:p>
          <a:p>
            <a:r>
              <a:rPr lang="en-US" sz="2800" dirty="0">
                <a:solidFill>
                  <a:schemeClr val="bg1"/>
                </a:solidFill>
                <a:latin typeface="Bahnschrift Light" panose="020B0502040204020203" pitchFamily="34" charset="0"/>
              </a:rPr>
              <a:t>   - Real-time Emotion Detection:</a:t>
            </a:r>
          </a:p>
          <a:p>
            <a:r>
              <a:rPr lang="en-US" sz="2800" dirty="0">
                <a:solidFill>
                  <a:schemeClr val="bg1"/>
                </a:solidFill>
                <a:latin typeface="Bahnschrift Light" panose="020B0502040204020203" pitchFamily="34" charset="0"/>
              </a:rPr>
              <a:t>     - Use real-time emotion detection techniques (e.g., facial expression recognition) to continuously monitor the user's emotional state during interactions.</a:t>
            </a:r>
          </a:p>
          <a:p>
            <a:endParaRPr lang="en-US" sz="2800" dirty="0">
              <a:solidFill>
                <a:schemeClr val="bg1"/>
              </a:solidFill>
              <a:latin typeface="Bahnschrift Light" panose="020B0502040204020203" pitchFamily="34" charset="0"/>
            </a:endParaRPr>
          </a:p>
          <a:p>
            <a:endParaRPr lang="en-US" sz="2800" dirty="0">
              <a:solidFill>
                <a:schemeClr val="bg1"/>
              </a:solidFill>
              <a:latin typeface="Bahnschrift Light" panose="020B0502040204020203" pitchFamily="34" charset="0"/>
            </a:endParaRPr>
          </a:p>
          <a:p>
            <a:r>
              <a:rPr lang="en-US" sz="2800" dirty="0">
                <a:solidFill>
                  <a:schemeClr val="bg1"/>
                </a:solidFill>
                <a:latin typeface="Bahnschrift Light" panose="020B0502040204020203" pitchFamily="34" charset="0"/>
              </a:rPr>
              <a:t> </a:t>
            </a:r>
            <a:endParaRPr lang="en-IN" sz="2800" dirty="0">
              <a:solidFill>
                <a:schemeClr val="bg1"/>
              </a:solidFill>
              <a:latin typeface="Bahnschrift Light" panose="020B0502040204020203" pitchFamily="34" charset="0"/>
            </a:endParaRPr>
          </a:p>
        </p:txBody>
      </p:sp>
    </p:spTree>
    <p:extLst>
      <p:ext uri="{BB962C8B-B14F-4D97-AF65-F5344CB8AC3E}">
        <p14:creationId xmlns:p14="http://schemas.microsoft.com/office/powerpoint/2010/main" val="1569310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357</TotalTime>
  <Words>1129</Words>
  <Application>Microsoft Office PowerPoint</Application>
  <PresentationFormat>Custom</PresentationFormat>
  <Paragraphs>92</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Copperplate Gothic Light</vt:lpstr>
      <vt:lpstr>Algerian</vt:lpstr>
      <vt:lpstr>Arial</vt:lpstr>
      <vt:lpstr>Bahnschrift Light</vt:lpstr>
      <vt:lpstr>Calibri</vt:lpstr>
      <vt:lpstr>Computer Says 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Futuristic Illustrative Artificial Intelligence Project Presentation</dc:title>
  <dc:creator>Prayas jain</dc:creator>
  <cp:lastModifiedBy>Prayas Jain</cp:lastModifiedBy>
  <cp:revision>3</cp:revision>
  <dcterms:created xsi:type="dcterms:W3CDTF">2006-08-16T00:00:00Z</dcterms:created>
  <dcterms:modified xsi:type="dcterms:W3CDTF">2024-03-06T07:32:20Z</dcterms:modified>
  <dc:identifier>DAF-pROxMDg</dc:identifier>
</cp:coreProperties>
</file>